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E590E4-20F2-193B-5B11-A3A3884AEB53}" v="154" dt="2022-10-01T08:51:52.299"/>
    <p1510:client id="{3E04A486-76F5-119E-31AC-A6F139DEE6BB}" v="802" dt="2022-10-05T15:11:14.106"/>
    <p1510:client id="{5CDC8DA3-B96F-4955-8649-1536C13E23A2}" v="915" dt="2022-10-06T17:38:15.953"/>
    <p1510:client id="{683FDD08-502F-4A9E-871E-0B22FE90A96D}" v="82" dt="2022-09-17T15:29:04.040"/>
    <p1510:client id="{780C2E4B-01EF-EB2E-287B-1D01CC8869BF}" v="21" dt="2022-10-06T18:04:14.935"/>
    <p1510:client id="{CF93E49B-8B9A-A17E-97F9-CFEF8C8A3A0D}" v="3" dt="2022-10-05T15:24:49.324"/>
    <p1510:client id="{EBC7CC43-D140-E63C-6279-0F6859E63AB7}" v="75" dt="2022-09-29T14:27:58.8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p:scale>
          <a:sx n="1" d="2"/>
          <a:sy n="1" d="2"/>
        </p:scale>
        <p:origin x="-1440" y="-168"/>
      </p:cViewPr>
      <p:guideLst>
        <p:guide orient="horz" pos="2160"/>
        <p:guide pos="38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2F1233-1491-4BD2-BB56-08F1777A53E8}" type="doc">
      <dgm:prSet loTypeId="urn:microsoft.com/office/officeart/2008/layout/LinedList" loCatId="list" qsTypeId="urn:microsoft.com/office/officeart/2005/8/quickstyle/simple2" qsCatId="simple" csTypeId="urn:microsoft.com/office/officeart/2005/8/colors/colorful1#2" csCatId="colorful"/>
      <dgm:spPr/>
      <dgm:t>
        <a:bodyPr/>
        <a:lstStyle/>
        <a:p>
          <a:endParaRPr lang="en-US"/>
        </a:p>
      </dgm:t>
    </dgm:pt>
    <dgm:pt modelId="{C3F7CC2B-62B3-482A-92E3-E3A9128EB82F}">
      <dgm:prSet/>
      <dgm:spPr/>
      <dgm:t>
        <a:bodyPr/>
        <a:lstStyle/>
        <a:p>
          <a:r>
            <a:rPr lang="en-US"/>
            <a:t>It is rich in fiber</a:t>
          </a:r>
        </a:p>
      </dgm:t>
    </dgm:pt>
    <dgm:pt modelId="{BC0F3540-4ABA-4242-A983-CB142502F549}" type="parTrans" cxnId="{C1F61385-3EA1-4D2E-9903-68368F93E41A}">
      <dgm:prSet/>
      <dgm:spPr/>
      <dgm:t>
        <a:bodyPr/>
        <a:lstStyle/>
        <a:p>
          <a:endParaRPr lang="en-US"/>
        </a:p>
      </dgm:t>
    </dgm:pt>
    <dgm:pt modelId="{FD220AEE-D832-48BC-8CDC-F7EBE281F041}" type="sibTrans" cxnId="{C1F61385-3EA1-4D2E-9903-68368F93E41A}">
      <dgm:prSet/>
      <dgm:spPr/>
      <dgm:t>
        <a:bodyPr/>
        <a:lstStyle/>
        <a:p>
          <a:endParaRPr lang="en-US"/>
        </a:p>
      </dgm:t>
    </dgm:pt>
    <dgm:pt modelId="{5009D4EE-37DC-4DE6-BA39-AEFD6414AFC8}">
      <dgm:prSet/>
      <dgm:spPr/>
      <dgm:t>
        <a:bodyPr/>
        <a:lstStyle/>
        <a:p>
          <a:r>
            <a:rPr lang="en-US"/>
            <a:t>Cleanses the body and sheds pounds</a:t>
          </a:r>
        </a:p>
      </dgm:t>
    </dgm:pt>
    <dgm:pt modelId="{6C725C8C-017B-4727-BCF2-2C969E3719B6}" type="parTrans" cxnId="{E19D9846-00F6-4E75-B41C-1B14E1C2160D}">
      <dgm:prSet/>
      <dgm:spPr/>
      <dgm:t>
        <a:bodyPr/>
        <a:lstStyle/>
        <a:p>
          <a:endParaRPr lang="en-US"/>
        </a:p>
      </dgm:t>
    </dgm:pt>
    <dgm:pt modelId="{D79275C6-536A-4F11-A9CE-CB50F39ADB63}" type="sibTrans" cxnId="{E19D9846-00F6-4E75-B41C-1B14E1C2160D}">
      <dgm:prSet/>
      <dgm:spPr/>
      <dgm:t>
        <a:bodyPr/>
        <a:lstStyle/>
        <a:p>
          <a:endParaRPr lang="en-US"/>
        </a:p>
      </dgm:t>
    </dgm:pt>
    <dgm:pt modelId="{A44DCBE9-3B8D-4C57-A113-FB45CB01FCAE}">
      <dgm:prSet/>
      <dgm:spPr/>
      <dgm:t>
        <a:bodyPr/>
        <a:lstStyle/>
        <a:p>
          <a:r>
            <a:rPr lang="en-US"/>
            <a:t>Protects against diabetes and heart diseases</a:t>
          </a:r>
        </a:p>
      </dgm:t>
    </dgm:pt>
    <dgm:pt modelId="{A44A3E98-DAED-4DFD-8D05-5B5CA9D019EB}" type="parTrans" cxnId="{62C32B09-515C-4138-8CD1-872D2CB28B51}">
      <dgm:prSet/>
      <dgm:spPr/>
      <dgm:t>
        <a:bodyPr/>
        <a:lstStyle/>
        <a:p>
          <a:endParaRPr lang="en-US"/>
        </a:p>
      </dgm:t>
    </dgm:pt>
    <dgm:pt modelId="{05DB59BC-9967-4E0F-8D06-88713B986B90}" type="sibTrans" cxnId="{62C32B09-515C-4138-8CD1-872D2CB28B51}">
      <dgm:prSet/>
      <dgm:spPr/>
      <dgm:t>
        <a:bodyPr/>
        <a:lstStyle/>
        <a:p>
          <a:endParaRPr lang="en-US"/>
        </a:p>
      </dgm:t>
    </dgm:pt>
    <dgm:pt modelId="{F4EAAF51-AF7F-4DF8-B936-8DF6E09946F2}">
      <dgm:prSet/>
      <dgm:spPr/>
      <dgm:t>
        <a:bodyPr/>
        <a:lstStyle/>
        <a:p>
          <a:r>
            <a:rPr lang="en-US"/>
            <a:t>It strengthens immunity and relieves inflammation</a:t>
          </a:r>
        </a:p>
      </dgm:t>
    </dgm:pt>
    <dgm:pt modelId="{7286289A-50C8-42B8-9E2C-045BCB5BFB93}" type="parTrans" cxnId="{81F3C4D0-2380-4F34-A79F-B6DA7F56FA02}">
      <dgm:prSet/>
      <dgm:spPr/>
      <dgm:t>
        <a:bodyPr/>
        <a:lstStyle/>
        <a:p>
          <a:endParaRPr lang="en-US"/>
        </a:p>
      </dgm:t>
    </dgm:pt>
    <dgm:pt modelId="{2BB44A38-01FB-4DE4-BCE8-1F8191BB1795}" type="sibTrans" cxnId="{81F3C4D0-2380-4F34-A79F-B6DA7F56FA02}">
      <dgm:prSet/>
      <dgm:spPr/>
      <dgm:t>
        <a:bodyPr/>
        <a:lstStyle/>
        <a:p>
          <a:endParaRPr lang="en-US"/>
        </a:p>
      </dgm:t>
    </dgm:pt>
    <dgm:pt modelId="{1E38DB89-0BBD-4CF6-AC4D-3848CD70BF38}">
      <dgm:prSet/>
      <dgm:spPr/>
      <dgm:t>
        <a:bodyPr/>
        <a:lstStyle/>
        <a:p>
          <a:r>
            <a:rPr lang="en-US"/>
            <a:t>It takes care of the skin</a:t>
          </a:r>
        </a:p>
      </dgm:t>
    </dgm:pt>
    <dgm:pt modelId="{D7EFDA55-2B38-444A-8767-EEC0BDCC0FC4}" type="parTrans" cxnId="{4A23F6C0-2FB3-4F5F-A7D3-5795054AE633}">
      <dgm:prSet/>
      <dgm:spPr/>
      <dgm:t>
        <a:bodyPr/>
        <a:lstStyle/>
        <a:p>
          <a:endParaRPr lang="en-US"/>
        </a:p>
      </dgm:t>
    </dgm:pt>
    <dgm:pt modelId="{7112CF1A-AF4F-45CA-99D3-AFC7AF1D77BD}" type="sibTrans" cxnId="{4A23F6C0-2FB3-4F5F-A7D3-5795054AE633}">
      <dgm:prSet/>
      <dgm:spPr/>
      <dgm:t>
        <a:bodyPr/>
        <a:lstStyle/>
        <a:p>
          <a:endParaRPr lang="en-US"/>
        </a:p>
      </dgm:t>
    </dgm:pt>
    <dgm:pt modelId="{27E63559-212C-41C8-99B3-514FEEC5F74C}">
      <dgm:prSet/>
      <dgm:spPr/>
      <dgm:t>
        <a:bodyPr/>
        <a:lstStyle/>
        <a:p>
          <a:r>
            <a:rPr lang="en-US"/>
            <a:t>Protects vision</a:t>
          </a:r>
        </a:p>
      </dgm:t>
    </dgm:pt>
    <dgm:pt modelId="{6094037D-9498-45C3-B40E-BB1AA9EB8593}" type="parTrans" cxnId="{91158B49-8C16-47CE-9DDD-AECF5BE60C6E}">
      <dgm:prSet/>
      <dgm:spPr/>
      <dgm:t>
        <a:bodyPr/>
        <a:lstStyle/>
        <a:p>
          <a:endParaRPr lang="en-US"/>
        </a:p>
      </dgm:t>
    </dgm:pt>
    <dgm:pt modelId="{0EA6FB6C-C2FE-42E3-8C1D-59A71E91E50E}" type="sibTrans" cxnId="{91158B49-8C16-47CE-9DDD-AECF5BE60C6E}">
      <dgm:prSet/>
      <dgm:spPr/>
      <dgm:t>
        <a:bodyPr/>
        <a:lstStyle/>
        <a:p>
          <a:endParaRPr lang="en-US"/>
        </a:p>
      </dgm:t>
    </dgm:pt>
    <dgm:pt modelId="{07CCA204-3199-4EDF-BC6D-82C25B7AEA0B}" type="pres">
      <dgm:prSet presAssocID="{1F2F1233-1491-4BD2-BB56-08F1777A53E8}" presName="vert0" presStyleCnt="0">
        <dgm:presLayoutVars>
          <dgm:dir/>
          <dgm:animOne val="branch"/>
          <dgm:animLvl val="lvl"/>
        </dgm:presLayoutVars>
      </dgm:prSet>
      <dgm:spPr/>
      <dgm:t>
        <a:bodyPr/>
        <a:lstStyle/>
        <a:p>
          <a:endParaRPr lang="hr-HR"/>
        </a:p>
      </dgm:t>
    </dgm:pt>
    <dgm:pt modelId="{7F5B80EA-D1D4-40F8-87D3-A6882395CE07}" type="pres">
      <dgm:prSet presAssocID="{C3F7CC2B-62B3-482A-92E3-E3A9128EB82F}" presName="thickLine" presStyleLbl="alignNode1" presStyleIdx="0" presStyleCnt="6"/>
      <dgm:spPr/>
    </dgm:pt>
    <dgm:pt modelId="{ADEE20D1-D8C3-4AC5-B5B2-BD4AD68F814B}" type="pres">
      <dgm:prSet presAssocID="{C3F7CC2B-62B3-482A-92E3-E3A9128EB82F}" presName="horz1" presStyleCnt="0"/>
      <dgm:spPr/>
    </dgm:pt>
    <dgm:pt modelId="{F7D0DC3C-90C7-48B1-8867-DDBD8F961246}" type="pres">
      <dgm:prSet presAssocID="{C3F7CC2B-62B3-482A-92E3-E3A9128EB82F}" presName="tx1" presStyleLbl="revTx" presStyleIdx="0" presStyleCnt="6"/>
      <dgm:spPr/>
      <dgm:t>
        <a:bodyPr/>
        <a:lstStyle/>
        <a:p>
          <a:endParaRPr lang="hr-HR"/>
        </a:p>
      </dgm:t>
    </dgm:pt>
    <dgm:pt modelId="{782D3802-0883-45C6-BC70-9421307D4140}" type="pres">
      <dgm:prSet presAssocID="{C3F7CC2B-62B3-482A-92E3-E3A9128EB82F}" presName="vert1" presStyleCnt="0"/>
      <dgm:spPr/>
    </dgm:pt>
    <dgm:pt modelId="{A6FB8539-73FD-4218-BE08-3F158D16F92B}" type="pres">
      <dgm:prSet presAssocID="{5009D4EE-37DC-4DE6-BA39-AEFD6414AFC8}" presName="thickLine" presStyleLbl="alignNode1" presStyleIdx="1" presStyleCnt="6"/>
      <dgm:spPr/>
    </dgm:pt>
    <dgm:pt modelId="{00D5C1FD-0CD8-4910-BAD5-3414BA6A5304}" type="pres">
      <dgm:prSet presAssocID="{5009D4EE-37DC-4DE6-BA39-AEFD6414AFC8}" presName="horz1" presStyleCnt="0"/>
      <dgm:spPr/>
    </dgm:pt>
    <dgm:pt modelId="{18609F03-DCA5-499C-A05C-9E585D5B5A0A}" type="pres">
      <dgm:prSet presAssocID="{5009D4EE-37DC-4DE6-BA39-AEFD6414AFC8}" presName="tx1" presStyleLbl="revTx" presStyleIdx="1" presStyleCnt="6"/>
      <dgm:spPr/>
      <dgm:t>
        <a:bodyPr/>
        <a:lstStyle/>
        <a:p>
          <a:endParaRPr lang="hr-HR"/>
        </a:p>
      </dgm:t>
    </dgm:pt>
    <dgm:pt modelId="{DD4DE536-9497-402D-ABCB-167847863710}" type="pres">
      <dgm:prSet presAssocID="{5009D4EE-37DC-4DE6-BA39-AEFD6414AFC8}" presName="vert1" presStyleCnt="0"/>
      <dgm:spPr/>
    </dgm:pt>
    <dgm:pt modelId="{5D3AEFE9-0A61-411C-9753-E5622736EDA2}" type="pres">
      <dgm:prSet presAssocID="{A44DCBE9-3B8D-4C57-A113-FB45CB01FCAE}" presName="thickLine" presStyleLbl="alignNode1" presStyleIdx="2" presStyleCnt="6"/>
      <dgm:spPr/>
    </dgm:pt>
    <dgm:pt modelId="{3956A86C-8531-46B6-BACB-B2CABC43DA0F}" type="pres">
      <dgm:prSet presAssocID="{A44DCBE9-3B8D-4C57-A113-FB45CB01FCAE}" presName="horz1" presStyleCnt="0"/>
      <dgm:spPr/>
    </dgm:pt>
    <dgm:pt modelId="{662CAEF9-4259-429A-A886-EACC5250BA9F}" type="pres">
      <dgm:prSet presAssocID="{A44DCBE9-3B8D-4C57-A113-FB45CB01FCAE}" presName="tx1" presStyleLbl="revTx" presStyleIdx="2" presStyleCnt="6"/>
      <dgm:spPr/>
      <dgm:t>
        <a:bodyPr/>
        <a:lstStyle/>
        <a:p>
          <a:endParaRPr lang="hr-HR"/>
        </a:p>
      </dgm:t>
    </dgm:pt>
    <dgm:pt modelId="{728189A2-474F-41CE-B0AA-0CA961526223}" type="pres">
      <dgm:prSet presAssocID="{A44DCBE9-3B8D-4C57-A113-FB45CB01FCAE}" presName="vert1" presStyleCnt="0"/>
      <dgm:spPr/>
    </dgm:pt>
    <dgm:pt modelId="{33327D9F-A736-49FB-81E1-C1F77490A4AF}" type="pres">
      <dgm:prSet presAssocID="{F4EAAF51-AF7F-4DF8-B936-8DF6E09946F2}" presName="thickLine" presStyleLbl="alignNode1" presStyleIdx="3" presStyleCnt="6"/>
      <dgm:spPr/>
    </dgm:pt>
    <dgm:pt modelId="{31A8F682-825E-4F58-AA37-067A66ABD664}" type="pres">
      <dgm:prSet presAssocID="{F4EAAF51-AF7F-4DF8-B936-8DF6E09946F2}" presName="horz1" presStyleCnt="0"/>
      <dgm:spPr/>
    </dgm:pt>
    <dgm:pt modelId="{CAA2833B-843F-4D27-A9A6-2AB9AA1E577A}" type="pres">
      <dgm:prSet presAssocID="{F4EAAF51-AF7F-4DF8-B936-8DF6E09946F2}" presName="tx1" presStyleLbl="revTx" presStyleIdx="3" presStyleCnt="6"/>
      <dgm:spPr/>
      <dgm:t>
        <a:bodyPr/>
        <a:lstStyle/>
        <a:p>
          <a:endParaRPr lang="hr-HR"/>
        </a:p>
      </dgm:t>
    </dgm:pt>
    <dgm:pt modelId="{F67B8727-3BC8-4069-AA87-2499BF9415F7}" type="pres">
      <dgm:prSet presAssocID="{F4EAAF51-AF7F-4DF8-B936-8DF6E09946F2}" presName="vert1" presStyleCnt="0"/>
      <dgm:spPr/>
    </dgm:pt>
    <dgm:pt modelId="{D71D5A2F-2873-4CA2-822C-4D0A92C253CA}" type="pres">
      <dgm:prSet presAssocID="{1E38DB89-0BBD-4CF6-AC4D-3848CD70BF38}" presName="thickLine" presStyleLbl="alignNode1" presStyleIdx="4" presStyleCnt="6"/>
      <dgm:spPr/>
    </dgm:pt>
    <dgm:pt modelId="{42D9EFBB-58DE-461C-AF57-E1395D809C09}" type="pres">
      <dgm:prSet presAssocID="{1E38DB89-0BBD-4CF6-AC4D-3848CD70BF38}" presName="horz1" presStyleCnt="0"/>
      <dgm:spPr/>
    </dgm:pt>
    <dgm:pt modelId="{C61651F9-991D-4730-9936-D4E4633D44A9}" type="pres">
      <dgm:prSet presAssocID="{1E38DB89-0BBD-4CF6-AC4D-3848CD70BF38}" presName="tx1" presStyleLbl="revTx" presStyleIdx="4" presStyleCnt="6"/>
      <dgm:spPr/>
      <dgm:t>
        <a:bodyPr/>
        <a:lstStyle/>
        <a:p>
          <a:endParaRPr lang="hr-HR"/>
        </a:p>
      </dgm:t>
    </dgm:pt>
    <dgm:pt modelId="{23777789-C51C-4116-8BE1-0A55C0755903}" type="pres">
      <dgm:prSet presAssocID="{1E38DB89-0BBD-4CF6-AC4D-3848CD70BF38}" presName="vert1" presStyleCnt="0"/>
      <dgm:spPr/>
    </dgm:pt>
    <dgm:pt modelId="{FCD6F4BF-CFD4-4F0D-A846-0A69E7CD7D09}" type="pres">
      <dgm:prSet presAssocID="{27E63559-212C-41C8-99B3-514FEEC5F74C}" presName="thickLine" presStyleLbl="alignNode1" presStyleIdx="5" presStyleCnt="6"/>
      <dgm:spPr/>
    </dgm:pt>
    <dgm:pt modelId="{F1178B5C-C53B-4C63-A496-B7A6AAE56D31}" type="pres">
      <dgm:prSet presAssocID="{27E63559-212C-41C8-99B3-514FEEC5F74C}" presName="horz1" presStyleCnt="0"/>
      <dgm:spPr/>
    </dgm:pt>
    <dgm:pt modelId="{C724A8BC-CFDE-4290-BB41-65DD34931831}" type="pres">
      <dgm:prSet presAssocID="{27E63559-212C-41C8-99B3-514FEEC5F74C}" presName="tx1" presStyleLbl="revTx" presStyleIdx="5" presStyleCnt="6"/>
      <dgm:spPr/>
      <dgm:t>
        <a:bodyPr/>
        <a:lstStyle/>
        <a:p>
          <a:endParaRPr lang="hr-HR"/>
        </a:p>
      </dgm:t>
    </dgm:pt>
    <dgm:pt modelId="{C031073D-C9C6-4C37-8B08-B854132E4FE5}" type="pres">
      <dgm:prSet presAssocID="{27E63559-212C-41C8-99B3-514FEEC5F74C}" presName="vert1" presStyleCnt="0"/>
      <dgm:spPr/>
    </dgm:pt>
  </dgm:ptLst>
  <dgm:cxnLst>
    <dgm:cxn modelId="{2731DC43-C2E0-4110-8F4E-B7615E0AFB19}" type="presOf" srcId="{C3F7CC2B-62B3-482A-92E3-E3A9128EB82F}" destId="{F7D0DC3C-90C7-48B1-8867-DDBD8F961246}" srcOrd="0" destOrd="0" presId="urn:microsoft.com/office/officeart/2008/layout/LinedList"/>
    <dgm:cxn modelId="{9C0BFC4D-6654-4482-AA02-E656A46EFB50}" type="presOf" srcId="{27E63559-212C-41C8-99B3-514FEEC5F74C}" destId="{C724A8BC-CFDE-4290-BB41-65DD34931831}" srcOrd="0" destOrd="0" presId="urn:microsoft.com/office/officeart/2008/layout/LinedList"/>
    <dgm:cxn modelId="{2F8DD38A-D5FF-4388-A833-6367C2B231ED}" type="presOf" srcId="{F4EAAF51-AF7F-4DF8-B936-8DF6E09946F2}" destId="{CAA2833B-843F-4D27-A9A6-2AB9AA1E577A}" srcOrd="0" destOrd="0" presId="urn:microsoft.com/office/officeart/2008/layout/LinedList"/>
    <dgm:cxn modelId="{C1F61385-3EA1-4D2E-9903-68368F93E41A}" srcId="{1F2F1233-1491-4BD2-BB56-08F1777A53E8}" destId="{C3F7CC2B-62B3-482A-92E3-E3A9128EB82F}" srcOrd="0" destOrd="0" parTransId="{BC0F3540-4ABA-4242-A983-CB142502F549}" sibTransId="{FD220AEE-D832-48BC-8CDC-F7EBE281F041}"/>
    <dgm:cxn modelId="{5D56355C-B0F1-49B9-AA18-893C0A0CF497}" type="presOf" srcId="{1E38DB89-0BBD-4CF6-AC4D-3848CD70BF38}" destId="{C61651F9-991D-4730-9936-D4E4633D44A9}" srcOrd="0" destOrd="0" presId="urn:microsoft.com/office/officeart/2008/layout/LinedList"/>
    <dgm:cxn modelId="{B59DFC88-72D7-4162-B4ED-B4DE086616D7}" type="presOf" srcId="{A44DCBE9-3B8D-4C57-A113-FB45CB01FCAE}" destId="{662CAEF9-4259-429A-A886-EACC5250BA9F}" srcOrd="0" destOrd="0" presId="urn:microsoft.com/office/officeart/2008/layout/LinedList"/>
    <dgm:cxn modelId="{91158B49-8C16-47CE-9DDD-AECF5BE60C6E}" srcId="{1F2F1233-1491-4BD2-BB56-08F1777A53E8}" destId="{27E63559-212C-41C8-99B3-514FEEC5F74C}" srcOrd="5" destOrd="0" parTransId="{6094037D-9498-45C3-B40E-BB1AA9EB8593}" sibTransId="{0EA6FB6C-C2FE-42E3-8C1D-59A71E91E50E}"/>
    <dgm:cxn modelId="{E19D9846-00F6-4E75-B41C-1B14E1C2160D}" srcId="{1F2F1233-1491-4BD2-BB56-08F1777A53E8}" destId="{5009D4EE-37DC-4DE6-BA39-AEFD6414AFC8}" srcOrd="1" destOrd="0" parTransId="{6C725C8C-017B-4727-BCF2-2C969E3719B6}" sibTransId="{D79275C6-536A-4F11-A9CE-CB50F39ADB63}"/>
    <dgm:cxn modelId="{62C32B09-515C-4138-8CD1-872D2CB28B51}" srcId="{1F2F1233-1491-4BD2-BB56-08F1777A53E8}" destId="{A44DCBE9-3B8D-4C57-A113-FB45CB01FCAE}" srcOrd="2" destOrd="0" parTransId="{A44A3E98-DAED-4DFD-8D05-5B5CA9D019EB}" sibTransId="{05DB59BC-9967-4E0F-8D06-88713B986B90}"/>
    <dgm:cxn modelId="{284FBC8D-DBA5-4BDD-9E82-8D72B2079CE4}" type="presOf" srcId="{5009D4EE-37DC-4DE6-BA39-AEFD6414AFC8}" destId="{18609F03-DCA5-499C-A05C-9E585D5B5A0A}" srcOrd="0" destOrd="0" presId="urn:microsoft.com/office/officeart/2008/layout/LinedList"/>
    <dgm:cxn modelId="{0807046F-3039-45AB-8BC2-234EB7537A77}" type="presOf" srcId="{1F2F1233-1491-4BD2-BB56-08F1777A53E8}" destId="{07CCA204-3199-4EDF-BC6D-82C25B7AEA0B}" srcOrd="0" destOrd="0" presId="urn:microsoft.com/office/officeart/2008/layout/LinedList"/>
    <dgm:cxn modelId="{81F3C4D0-2380-4F34-A79F-B6DA7F56FA02}" srcId="{1F2F1233-1491-4BD2-BB56-08F1777A53E8}" destId="{F4EAAF51-AF7F-4DF8-B936-8DF6E09946F2}" srcOrd="3" destOrd="0" parTransId="{7286289A-50C8-42B8-9E2C-045BCB5BFB93}" sibTransId="{2BB44A38-01FB-4DE4-BCE8-1F8191BB1795}"/>
    <dgm:cxn modelId="{4A23F6C0-2FB3-4F5F-A7D3-5795054AE633}" srcId="{1F2F1233-1491-4BD2-BB56-08F1777A53E8}" destId="{1E38DB89-0BBD-4CF6-AC4D-3848CD70BF38}" srcOrd="4" destOrd="0" parTransId="{D7EFDA55-2B38-444A-8767-EEC0BDCC0FC4}" sibTransId="{7112CF1A-AF4F-45CA-99D3-AFC7AF1D77BD}"/>
    <dgm:cxn modelId="{9C914B88-0BA1-45D7-8D38-F305299B5052}" type="presParOf" srcId="{07CCA204-3199-4EDF-BC6D-82C25B7AEA0B}" destId="{7F5B80EA-D1D4-40F8-87D3-A6882395CE07}" srcOrd="0" destOrd="0" presId="urn:microsoft.com/office/officeart/2008/layout/LinedList"/>
    <dgm:cxn modelId="{81CC15C0-5207-42BF-B499-FD02F39C6D2C}" type="presParOf" srcId="{07CCA204-3199-4EDF-BC6D-82C25B7AEA0B}" destId="{ADEE20D1-D8C3-4AC5-B5B2-BD4AD68F814B}" srcOrd="1" destOrd="0" presId="urn:microsoft.com/office/officeart/2008/layout/LinedList"/>
    <dgm:cxn modelId="{8F813336-D23E-4E6B-BC5B-9EB2560972C0}" type="presParOf" srcId="{ADEE20D1-D8C3-4AC5-B5B2-BD4AD68F814B}" destId="{F7D0DC3C-90C7-48B1-8867-DDBD8F961246}" srcOrd="0" destOrd="0" presId="urn:microsoft.com/office/officeart/2008/layout/LinedList"/>
    <dgm:cxn modelId="{8450BE77-ED0B-4A0B-AA73-E932BFAF68BE}" type="presParOf" srcId="{ADEE20D1-D8C3-4AC5-B5B2-BD4AD68F814B}" destId="{782D3802-0883-45C6-BC70-9421307D4140}" srcOrd="1" destOrd="0" presId="urn:microsoft.com/office/officeart/2008/layout/LinedList"/>
    <dgm:cxn modelId="{135E79DA-2CC8-41EB-BB43-EF1DAD3BAE4C}" type="presParOf" srcId="{07CCA204-3199-4EDF-BC6D-82C25B7AEA0B}" destId="{A6FB8539-73FD-4218-BE08-3F158D16F92B}" srcOrd="2" destOrd="0" presId="urn:microsoft.com/office/officeart/2008/layout/LinedList"/>
    <dgm:cxn modelId="{09988FAA-737C-4CE0-8B9B-FBBE609D59FE}" type="presParOf" srcId="{07CCA204-3199-4EDF-BC6D-82C25B7AEA0B}" destId="{00D5C1FD-0CD8-4910-BAD5-3414BA6A5304}" srcOrd="3" destOrd="0" presId="urn:microsoft.com/office/officeart/2008/layout/LinedList"/>
    <dgm:cxn modelId="{AD700A5F-20E1-4969-A46E-4105E4ED41E4}" type="presParOf" srcId="{00D5C1FD-0CD8-4910-BAD5-3414BA6A5304}" destId="{18609F03-DCA5-499C-A05C-9E585D5B5A0A}" srcOrd="0" destOrd="0" presId="urn:microsoft.com/office/officeart/2008/layout/LinedList"/>
    <dgm:cxn modelId="{1D003B1B-852E-4799-A185-A54E07772D6A}" type="presParOf" srcId="{00D5C1FD-0CD8-4910-BAD5-3414BA6A5304}" destId="{DD4DE536-9497-402D-ABCB-167847863710}" srcOrd="1" destOrd="0" presId="urn:microsoft.com/office/officeart/2008/layout/LinedList"/>
    <dgm:cxn modelId="{7C30DCEB-9483-497C-8B9D-A7ABA19E9B9E}" type="presParOf" srcId="{07CCA204-3199-4EDF-BC6D-82C25B7AEA0B}" destId="{5D3AEFE9-0A61-411C-9753-E5622736EDA2}" srcOrd="4" destOrd="0" presId="urn:microsoft.com/office/officeart/2008/layout/LinedList"/>
    <dgm:cxn modelId="{9B20B139-C4BB-4DE1-B411-FFA5EF1A2232}" type="presParOf" srcId="{07CCA204-3199-4EDF-BC6D-82C25B7AEA0B}" destId="{3956A86C-8531-46B6-BACB-B2CABC43DA0F}" srcOrd="5" destOrd="0" presId="urn:microsoft.com/office/officeart/2008/layout/LinedList"/>
    <dgm:cxn modelId="{2321618E-5BC0-419F-9A46-34DC9D6C36F3}" type="presParOf" srcId="{3956A86C-8531-46B6-BACB-B2CABC43DA0F}" destId="{662CAEF9-4259-429A-A886-EACC5250BA9F}" srcOrd="0" destOrd="0" presId="urn:microsoft.com/office/officeart/2008/layout/LinedList"/>
    <dgm:cxn modelId="{2A80F4AC-7C27-48D2-A3D6-AAE0F6688E2E}" type="presParOf" srcId="{3956A86C-8531-46B6-BACB-B2CABC43DA0F}" destId="{728189A2-474F-41CE-B0AA-0CA961526223}" srcOrd="1" destOrd="0" presId="urn:microsoft.com/office/officeart/2008/layout/LinedList"/>
    <dgm:cxn modelId="{2220E1D3-2463-416D-B6AA-5754E8012267}" type="presParOf" srcId="{07CCA204-3199-4EDF-BC6D-82C25B7AEA0B}" destId="{33327D9F-A736-49FB-81E1-C1F77490A4AF}" srcOrd="6" destOrd="0" presId="urn:microsoft.com/office/officeart/2008/layout/LinedList"/>
    <dgm:cxn modelId="{CD71DF95-C2A0-41AC-8213-C0E7771F5BD8}" type="presParOf" srcId="{07CCA204-3199-4EDF-BC6D-82C25B7AEA0B}" destId="{31A8F682-825E-4F58-AA37-067A66ABD664}" srcOrd="7" destOrd="0" presId="urn:microsoft.com/office/officeart/2008/layout/LinedList"/>
    <dgm:cxn modelId="{BE795A95-2BAD-46B4-BE05-472CA7C83AFE}" type="presParOf" srcId="{31A8F682-825E-4F58-AA37-067A66ABD664}" destId="{CAA2833B-843F-4D27-A9A6-2AB9AA1E577A}" srcOrd="0" destOrd="0" presId="urn:microsoft.com/office/officeart/2008/layout/LinedList"/>
    <dgm:cxn modelId="{6ED256FC-643F-4C19-B977-08DF35923E0D}" type="presParOf" srcId="{31A8F682-825E-4F58-AA37-067A66ABD664}" destId="{F67B8727-3BC8-4069-AA87-2499BF9415F7}" srcOrd="1" destOrd="0" presId="urn:microsoft.com/office/officeart/2008/layout/LinedList"/>
    <dgm:cxn modelId="{A63D6DD8-22E7-4696-92B0-9F0E26C1EADE}" type="presParOf" srcId="{07CCA204-3199-4EDF-BC6D-82C25B7AEA0B}" destId="{D71D5A2F-2873-4CA2-822C-4D0A92C253CA}" srcOrd="8" destOrd="0" presId="urn:microsoft.com/office/officeart/2008/layout/LinedList"/>
    <dgm:cxn modelId="{6730EC0F-8191-43BA-B658-DFFE8B2DB03F}" type="presParOf" srcId="{07CCA204-3199-4EDF-BC6D-82C25B7AEA0B}" destId="{42D9EFBB-58DE-461C-AF57-E1395D809C09}" srcOrd="9" destOrd="0" presId="urn:microsoft.com/office/officeart/2008/layout/LinedList"/>
    <dgm:cxn modelId="{A7AC8CFE-F013-410C-A84B-870006E45BEF}" type="presParOf" srcId="{42D9EFBB-58DE-461C-AF57-E1395D809C09}" destId="{C61651F9-991D-4730-9936-D4E4633D44A9}" srcOrd="0" destOrd="0" presId="urn:microsoft.com/office/officeart/2008/layout/LinedList"/>
    <dgm:cxn modelId="{580F5075-3D9C-4652-98D6-0F528FC0A952}" type="presParOf" srcId="{42D9EFBB-58DE-461C-AF57-E1395D809C09}" destId="{23777789-C51C-4116-8BE1-0A55C0755903}" srcOrd="1" destOrd="0" presId="urn:microsoft.com/office/officeart/2008/layout/LinedList"/>
    <dgm:cxn modelId="{542AB290-CD49-4CCB-9FC5-984537F63B47}" type="presParOf" srcId="{07CCA204-3199-4EDF-BC6D-82C25B7AEA0B}" destId="{FCD6F4BF-CFD4-4F0D-A846-0A69E7CD7D09}" srcOrd="10" destOrd="0" presId="urn:microsoft.com/office/officeart/2008/layout/LinedList"/>
    <dgm:cxn modelId="{CF5BAE3A-8EC8-41D3-BFC9-E21FCA9CBEF4}" type="presParOf" srcId="{07CCA204-3199-4EDF-BC6D-82C25B7AEA0B}" destId="{F1178B5C-C53B-4C63-A496-B7A6AAE56D31}" srcOrd="11" destOrd="0" presId="urn:microsoft.com/office/officeart/2008/layout/LinedList"/>
    <dgm:cxn modelId="{8493726B-9740-4B1E-81F6-A6C2D774F369}" type="presParOf" srcId="{F1178B5C-C53B-4C63-A496-B7A6AAE56D31}" destId="{C724A8BC-CFDE-4290-BB41-65DD34931831}" srcOrd="0" destOrd="0" presId="urn:microsoft.com/office/officeart/2008/layout/LinedList"/>
    <dgm:cxn modelId="{2547D914-A9BD-4DEB-A11A-00E6B299E89F}" type="presParOf" srcId="{F1178B5C-C53B-4C63-A496-B7A6AAE56D31}" destId="{C031073D-C9C6-4C37-8B08-B854132E4FE5}" srcOrd="1" destOrd="0" presId="urn:microsoft.com/office/officeart/2008/layout/LinedLis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5B80EA-D1D4-40F8-87D3-A6882395CE07}">
      <dsp:nvSpPr>
        <dsp:cNvPr id="0" name=""/>
        <dsp:cNvSpPr/>
      </dsp:nvSpPr>
      <dsp:spPr>
        <a:xfrm>
          <a:off x="0" y="1848"/>
          <a:ext cx="6586489"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F7D0DC3C-90C7-48B1-8867-DDBD8F961246}">
      <dsp:nvSpPr>
        <dsp:cNvPr id="0" name=""/>
        <dsp:cNvSpPr/>
      </dsp:nvSpPr>
      <dsp:spPr>
        <a:xfrm>
          <a:off x="0" y="1848"/>
          <a:ext cx="6586489" cy="6302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a:t>It is rich in fiber</a:t>
          </a:r>
        </a:p>
      </dsp:txBody>
      <dsp:txXfrm>
        <a:off x="0" y="1848"/>
        <a:ext cx="6586489" cy="630287"/>
      </dsp:txXfrm>
    </dsp:sp>
    <dsp:sp modelId="{A6FB8539-73FD-4218-BE08-3F158D16F92B}">
      <dsp:nvSpPr>
        <dsp:cNvPr id="0" name=""/>
        <dsp:cNvSpPr/>
      </dsp:nvSpPr>
      <dsp:spPr>
        <a:xfrm>
          <a:off x="0" y="632135"/>
          <a:ext cx="6586489"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18609F03-DCA5-499C-A05C-9E585D5B5A0A}">
      <dsp:nvSpPr>
        <dsp:cNvPr id="0" name=""/>
        <dsp:cNvSpPr/>
      </dsp:nvSpPr>
      <dsp:spPr>
        <a:xfrm>
          <a:off x="0" y="632135"/>
          <a:ext cx="6586489" cy="6302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a:t>Cleanses the body and sheds pounds</a:t>
          </a:r>
        </a:p>
      </dsp:txBody>
      <dsp:txXfrm>
        <a:off x="0" y="632135"/>
        <a:ext cx="6586489" cy="630287"/>
      </dsp:txXfrm>
    </dsp:sp>
    <dsp:sp modelId="{5D3AEFE9-0A61-411C-9753-E5622736EDA2}">
      <dsp:nvSpPr>
        <dsp:cNvPr id="0" name=""/>
        <dsp:cNvSpPr/>
      </dsp:nvSpPr>
      <dsp:spPr>
        <a:xfrm>
          <a:off x="0" y="1262422"/>
          <a:ext cx="6586489"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662CAEF9-4259-429A-A886-EACC5250BA9F}">
      <dsp:nvSpPr>
        <dsp:cNvPr id="0" name=""/>
        <dsp:cNvSpPr/>
      </dsp:nvSpPr>
      <dsp:spPr>
        <a:xfrm>
          <a:off x="0" y="1262422"/>
          <a:ext cx="6586489" cy="6302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a:t>Protects against diabetes and heart diseases</a:t>
          </a:r>
        </a:p>
      </dsp:txBody>
      <dsp:txXfrm>
        <a:off x="0" y="1262422"/>
        <a:ext cx="6586489" cy="630287"/>
      </dsp:txXfrm>
    </dsp:sp>
    <dsp:sp modelId="{33327D9F-A736-49FB-81E1-C1F77490A4AF}">
      <dsp:nvSpPr>
        <dsp:cNvPr id="0" name=""/>
        <dsp:cNvSpPr/>
      </dsp:nvSpPr>
      <dsp:spPr>
        <a:xfrm>
          <a:off x="0" y="1892709"/>
          <a:ext cx="6586489"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CAA2833B-843F-4D27-A9A6-2AB9AA1E577A}">
      <dsp:nvSpPr>
        <dsp:cNvPr id="0" name=""/>
        <dsp:cNvSpPr/>
      </dsp:nvSpPr>
      <dsp:spPr>
        <a:xfrm>
          <a:off x="0" y="1892709"/>
          <a:ext cx="6586489" cy="6302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a:t>It strengthens immunity and relieves inflammation</a:t>
          </a:r>
        </a:p>
      </dsp:txBody>
      <dsp:txXfrm>
        <a:off x="0" y="1892709"/>
        <a:ext cx="6586489" cy="630287"/>
      </dsp:txXfrm>
    </dsp:sp>
    <dsp:sp modelId="{D71D5A2F-2873-4CA2-822C-4D0A92C253CA}">
      <dsp:nvSpPr>
        <dsp:cNvPr id="0" name=""/>
        <dsp:cNvSpPr/>
      </dsp:nvSpPr>
      <dsp:spPr>
        <a:xfrm>
          <a:off x="0" y="2522996"/>
          <a:ext cx="6586489"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C61651F9-991D-4730-9936-D4E4633D44A9}">
      <dsp:nvSpPr>
        <dsp:cNvPr id="0" name=""/>
        <dsp:cNvSpPr/>
      </dsp:nvSpPr>
      <dsp:spPr>
        <a:xfrm>
          <a:off x="0" y="2522996"/>
          <a:ext cx="6586489" cy="6302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a:t>It takes care of the skin</a:t>
          </a:r>
        </a:p>
      </dsp:txBody>
      <dsp:txXfrm>
        <a:off x="0" y="2522996"/>
        <a:ext cx="6586489" cy="630287"/>
      </dsp:txXfrm>
    </dsp:sp>
    <dsp:sp modelId="{FCD6F4BF-CFD4-4F0D-A846-0A69E7CD7D09}">
      <dsp:nvSpPr>
        <dsp:cNvPr id="0" name=""/>
        <dsp:cNvSpPr/>
      </dsp:nvSpPr>
      <dsp:spPr>
        <a:xfrm>
          <a:off x="0" y="3153283"/>
          <a:ext cx="6586489"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C724A8BC-CFDE-4290-BB41-65DD34931831}">
      <dsp:nvSpPr>
        <dsp:cNvPr id="0" name=""/>
        <dsp:cNvSpPr/>
      </dsp:nvSpPr>
      <dsp:spPr>
        <a:xfrm>
          <a:off x="0" y="3153283"/>
          <a:ext cx="6586489" cy="6302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a:t>Protects vision</a:t>
          </a:r>
        </a:p>
      </dsp:txBody>
      <dsp:txXfrm>
        <a:off x="0" y="3153283"/>
        <a:ext cx="6586489" cy="63028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pPr/>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xmlns=""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pPr/>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xmlns=""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pPr/>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xmlns=""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pPr/>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xmlns=""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pPr/>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xmlns=""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pPr/>
              <a:t>10/6/2022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xmlns=""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pPr/>
              <a:t>10/6/2022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xmlns=""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pPr/>
              <a:t>10/6/2022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xmlns=""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pPr/>
              <a:t>10/6/2022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xmlns=""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pPr/>
              <a:t>10/6/2022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xmlns=""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pPr/>
              <a:t>10/6/2022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xmlns=""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pPr/>
              <a:t>10/6/2022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pPr/>
              <a:t>‹#›</a:t>
            </a:fld>
            <a:endParaRPr lang="en-US"/>
          </a:p>
        </p:txBody>
      </p:sp>
    </p:spTree>
    <p:extLst>
      <p:ext uri="{BB962C8B-B14F-4D97-AF65-F5344CB8AC3E}">
        <p14:creationId xmlns:p14="http://schemas.microsoft.com/office/powerpoint/2010/main" xmlns=""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Pear"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7" descr="A picture containing bowl, metal, basket, fruit&#10;&#10;Description automatically generated">
            <a:extLst>
              <a:ext uri="{FF2B5EF4-FFF2-40B4-BE49-F238E27FC236}">
                <a16:creationId xmlns:a16="http://schemas.microsoft.com/office/drawing/2014/main" xmlns="" id="{4495DA82-50EC-1FEA-64C0-B6B032246B33}"/>
              </a:ext>
            </a:extLst>
          </p:cNvPr>
          <p:cNvPicPr>
            <a:picLocks noChangeAspect="1"/>
          </p:cNvPicPr>
          <p:nvPr/>
        </p:nvPicPr>
        <p:blipFill rotWithShape="1">
          <a:blip r:embed="rId2"/>
          <a:srcRect l="14341" r="1222" b="1"/>
          <a:stretch/>
        </p:blipFill>
        <p:spPr>
          <a:xfrm>
            <a:off x="20" y="10"/>
            <a:ext cx="4637226" cy="6857990"/>
          </a:xfrm>
          <a:prstGeom prst="rect">
            <a:avLst/>
          </a:prstGeom>
        </p:spPr>
      </p:pic>
      <p:sp>
        <p:nvSpPr>
          <p:cNvPr id="27" name="Rectangle 24">
            <a:extLst>
              <a:ext uri="{FF2B5EF4-FFF2-40B4-BE49-F238E27FC236}">
                <a16:creationId xmlns:a16="http://schemas.microsoft.com/office/drawing/2014/main" xmlns="" id="{B9951BD9-0868-4CDB-ACD6-9C4209B5E41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4637247" y="0"/>
            <a:ext cx="755475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277328" y="640082"/>
            <a:ext cx="6274591" cy="3351602"/>
          </a:xfrm>
        </p:spPr>
        <p:txBody>
          <a:bodyPr>
            <a:normAutofit/>
          </a:bodyPr>
          <a:lstStyle/>
          <a:p>
            <a:pPr algn="l"/>
            <a:r>
              <a:rPr lang="en-US">
                <a:solidFill>
                  <a:schemeClr val="bg1"/>
                </a:solidFill>
                <a:cs typeface="Calibri Light"/>
              </a:rPr>
              <a:t>PEAR</a:t>
            </a:r>
            <a:endParaRPr lang="en-US">
              <a:solidFill>
                <a:schemeClr val="bg1"/>
              </a:solidFill>
            </a:endParaRPr>
          </a:p>
        </p:txBody>
      </p:sp>
      <p:sp>
        <p:nvSpPr>
          <p:cNvPr id="3" name="Subtitle 2"/>
          <p:cNvSpPr>
            <a:spLocks noGrp="1"/>
          </p:cNvSpPr>
          <p:nvPr>
            <p:ph type="subTitle" idx="1"/>
          </p:nvPr>
        </p:nvSpPr>
        <p:spPr>
          <a:xfrm>
            <a:off x="5277327" y="4156276"/>
            <a:ext cx="6274592" cy="2061645"/>
          </a:xfrm>
        </p:spPr>
        <p:txBody>
          <a:bodyPr vert="horz" lIns="91440" tIns="45720" rIns="91440" bIns="45720" rtlCol="0" anchor="t">
            <a:normAutofit/>
          </a:bodyPr>
          <a:lstStyle/>
          <a:p>
            <a:pPr algn="l"/>
            <a:r>
              <a:rPr lang="en-US">
                <a:solidFill>
                  <a:schemeClr val="bg1"/>
                </a:solidFill>
                <a:cs typeface="Calibri"/>
              </a:rPr>
              <a:t>Iva </a:t>
            </a:r>
            <a:r>
              <a:rPr lang="en-US" err="1">
                <a:solidFill>
                  <a:schemeClr val="bg1"/>
                </a:solidFill>
                <a:cs typeface="Calibri"/>
              </a:rPr>
              <a:t>Žižić</a:t>
            </a:r>
          </a:p>
          <a:p>
            <a:pPr algn="l"/>
            <a:r>
              <a:rPr lang="en-US">
                <a:solidFill>
                  <a:schemeClr val="bg1"/>
                </a:solidFill>
                <a:cs typeface="Calibri"/>
              </a:rPr>
              <a:t>5.b</a:t>
            </a:r>
          </a:p>
        </p:txBody>
      </p:sp>
    </p:spTree>
    <p:extLst>
      <p:ext uri="{BB962C8B-B14F-4D97-AF65-F5344CB8AC3E}">
        <p14:creationId xmlns:p14="http://schemas.microsoft.com/office/powerpoint/2010/main" xmlns="" val="10985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5" descr="A picture containing indoor, bottle&#10;&#10;Description automatically generated">
            <a:extLst>
              <a:ext uri="{FF2B5EF4-FFF2-40B4-BE49-F238E27FC236}">
                <a16:creationId xmlns:a16="http://schemas.microsoft.com/office/drawing/2014/main" xmlns="" id="{CC0FB2E5-ACBF-C315-1C2C-4947199DC9FF}"/>
              </a:ext>
            </a:extLst>
          </p:cNvPr>
          <p:cNvPicPr>
            <a:picLocks noChangeAspect="1"/>
          </p:cNvPicPr>
          <p:nvPr/>
        </p:nvPicPr>
        <p:blipFill rotWithShape="1">
          <a:blip r:embed="rId2"/>
          <a:srcRect t="15730"/>
          <a:stretch/>
        </p:blipFill>
        <p:spPr>
          <a:xfrm>
            <a:off x="-1" y="10"/>
            <a:ext cx="12192000" cy="6857990"/>
          </a:xfrm>
          <a:prstGeom prst="rect">
            <a:avLst/>
          </a:prstGeom>
        </p:spPr>
      </p:pic>
      <p:sp>
        <p:nvSpPr>
          <p:cNvPr id="38" name="Freeform 5">
            <a:extLst>
              <a:ext uri="{FF2B5EF4-FFF2-40B4-BE49-F238E27FC236}">
                <a16:creationId xmlns:a16="http://schemas.microsoft.com/office/drawing/2014/main" xmlns="" id="{3CD9DF72-87A3-404E-A828-84CBF11A83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xmlns="" id="{A6D91DD6-ABDE-BBDD-A735-F6D9D1410344}"/>
              </a:ext>
            </a:extLst>
          </p:cNvPr>
          <p:cNvSpPr>
            <a:spLocks noGrp="1"/>
          </p:cNvSpPr>
          <p:nvPr>
            <p:ph type="title"/>
          </p:nvPr>
        </p:nvSpPr>
        <p:spPr>
          <a:xfrm>
            <a:off x="709448" y="1913950"/>
            <a:ext cx="4204137" cy="1342754"/>
          </a:xfrm>
        </p:spPr>
        <p:txBody>
          <a:bodyPr>
            <a:normAutofit/>
          </a:bodyPr>
          <a:lstStyle/>
          <a:p>
            <a:pPr algn="ctr"/>
            <a:r>
              <a:rPr lang="en-US" sz="3600">
                <a:cs typeface="Calibri Light"/>
              </a:rPr>
              <a:t>The origin of the pear</a:t>
            </a:r>
            <a:endParaRPr lang="en-US" sz="3600"/>
          </a:p>
        </p:txBody>
      </p:sp>
      <p:cxnSp>
        <p:nvCxnSpPr>
          <p:cNvPr id="40" name="Straight Connector 39">
            <a:extLst>
              <a:ext uri="{FF2B5EF4-FFF2-40B4-BE49-F238E27FC236}">
                <a16:creationId xmlns:a16="http://schemas.microsoft.com/office/drawing/2014/main" xmlns="" id="{20E3A342-4D61-4E3F-AF90-1AB42AEB96CC}"/>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91011CF2-502B-D5FD-2449-26031198DDFE}"/>
              </a:ext>
            </a:extLst>
          </p:cNvPr>
          <p:cNvSpPr>
            <a:spLocks noGrp="1"/>
          </p:cNvSpPr>
          <p:nvPr>
            <p:ph idx="1"/>
          </p:nvPr>
        </p:nvSpPr>
        <p:spPr>
          <a:xfrm>
            <a:off x="525516" y="3417573"/>
            <a:ext cx="4593021" cy="2619839"/>
          </a:xfrm>
        </p:spPr>
        <p:txBody>
          <a:bodyPr vert="horz" lIns="91440" tIns="45720" rIns="91440" bIns="45720" rtlCol="0" anchor="ctr">
            <a:normAutofit/>
          </a:bodyPr>
          <a:lstStyle/>
          <a:p>
            <a:r>
              <a:rPr lang="en-US" sz="1800">
                <a:cs typeface="Calibri"/>
              </a:rPr>
              <a:t>Pear is a plant of the Rosaceae family, which has fruits of the same name. It has been cultivated for more than 4000 years, because of its edible fruits. It originates from Asia. Today it grows all over Europe</a:t>
            </a:r>
            <a:endParaRPr lang="en-US" sz="1800"/>
          </a:p>
        </p:txBody>
      </p:sp>
    </p:spTree>
    <p:extLst>
      <p:ext uri="{BB962C8B-B14F-4D97-AF65-F5344CB8AC3E}">
        <p14:creationId xmlns:p14="http://schemas.microsoft.com/office/powerpoint/2010/main" xmlns="" val="2647368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a:extLst>
              <a:ext uri="{FF2B5EF4-FFF2-40B4-BE49-F238E27FC236}">
                <a16:creationId xmlns:a16="http://schemas.microsoft.com/office/drawing/2014/main" xmlns="" id="{7C432AFE-B3D2-4BFF-BF8F-96C27AFF1A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A picture containing fruit, pear&#10;&#10;Description automatically generated">
            <a:extLst>
              <a:ext uri="{FF2B5EF4-FFF2-40B4-BE49-F238E27FC236}">
                <a16:creationId xmlns:a16="http://schemas.microsoft.com/office/drawing/2014/main" xmlns="" id="{1C21E02D-28EC-0FEB-B2FE-3D977821EB97}"/>
              </a:ext>
            </a:extLst>
          </p:cNvPr>
          <p:cNvPicPr>
            <a:picLocks noChangeAspect="1"/>
          </p:cNvPicPr>
          <p:nvPr/>
        </p:nvPicPr>
        <p:blipFill rotWithShape="1">
          <a:blip r:embed="rId2">
            <a:alphaModFix amt="40000"/>
          </a:blip>
          <a:srcRect t="8439" b="7291"/>
          <a:stretch/>
        </p:blipFill>
        <p:spPr>
          <a:xfrm>
            <a:off x="20" y="10"/>
            <a:ext cx="12191979" cy="6857990"/>
          </a:xfrm>
          <a:prstGeom prst="rect">
            <a:avLst/>
          </a:prstGeom>
        </p:spPr>
      </p:pic>
      <p:sp>
        <p:nvSpPr>
          <p:cNvPr id="2" name="Title 1">
            <a:extLst>
              <a:ext uri="{FF2B5EF4-FFF2-40B4-BE49-F238E27FC236}">
                <a16:creationId xmlns:a16="http://schemas.microsoft.com/office/drawing/2014/main" xmlns="" id="{A89A4329-E1E4-0E8B-CEAC-5218724C4022}"/>
              </a:ext>
            </a:extLst>
          </p:cNvPr>
          <p:cNvSpPr>
            <a:spLocks noGrp="1"/>
          </p:cNvSpPr>
          <p:nvPr>
            <p:ph type="title"/>
          </p:nvPr>
        </p:nvSpPr>
        <p:spPr>
          <a:xfrm>
            <a:off x="841249" y="941832"/>
            <a:ext cx="10506456" cy="2057400"/>
          </a:xfrm>
        </p:spPr>
        <p:txBody>
          <a:bodyPr anchor="b">
            <a:normAutofit/>
          </a:bodyPr>
          <a:lstStyle/>
          <a:p>
            <a:r>
              <a:rPr lang="en-US" sz="5000">
                <a:cs typeface="Calibri Light"/>
              </a:rPr>
              <a:t>Description of the pear tree</a:t>
            </a:r>
            <a:endParaRPr lang="en-US" sz="5000"/>
          </a:p>
        </p:txBody>
      </p:sp>
      <p:sp>
        <p:nvSpPr>
          <p:cNvPr id="15" name="Rectangle 10">
            <a:extLst>
              <a:ext uri="{FF2B5EF4-FFF2-40B4-BE49-F238E27FC236}">
                <a16:creationId xmlns:a16="http://schemas.microsoft.com/office/drawing/2014/main" xmlns="" id="{AF2F604E-43BE-4DC3-B983-E071523364F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11201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xmlns="" id="{08C9B587-E65E-4B52-B37C-ABEBB6E879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41248" y="3241202"/>
            <a:ext cx="10506456"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xmlns="" id="{05749FAF-1F2B-F81F-1A37-EB4085D5EF10}"/>
              </a:ext>
            </a:extLst>
          </p:cNvPr>
          <p:cNvSpPr>
            <a:spLocks noGrp="1"/>
          </p:cNvSpPr>
          <p:nvPr>
            <p:ph idx="1"/>
          </p:nvPr>
        </p:nvSpPr>
        <p:spPr>
          <a:xfrm>
            <a:off x="841248" y="3502152"/>
            <a:ext cx="10506456" cy="2670048"/>
          </a:xfrm>
        </p:spPr>
        <p:txBody>
          <a:bodyPr vert="horz" lIns="91440" tIns="45720" rIns="91440" bIns="45720" rtlCol="0" anchor="t">
            <a:normAutofit/>
          </a:bodyPr>
          <a:lstStyle/>
          <a:p>
            <a:r>
              <a:rPr lang="en-US" sz="2000" dirty="0">
                <a:cs typeface="Calibri"/>
              </a:rPr>
              <a:t>It is a  tree that can grow over 20 m. Its leaves are ovate and simple, usually with a slight edge. Its fruits are yellow or green, ripen from the beginning of autumn to the beginning of winter, depending on the species. The fruits are rich in minerals: potassium, phosphorus, calcium, magnesium, iron, chlorine, sulfur and numerous microelements. It has a lot of vitamins, especially vitamins A, C, E, most vitamins from group B, H and D.</a:t>
            </a:r>
          </a:p>
          <a:p>
            <a:endParaRPr lang="en-US" sz="2000">
              <a:cs typeface="Calibri"/>
            </a:endParaRPr>
          </a:p>
        </p:txBody>
      </p:sp>
    </p:spTree>
    <p:extLst>
      <p:ext uri="{BB962C8B-B14F-4D97-AF65-F5344CB8AC3E}">
        <p14:creationId xmlns:p14="http://schemas.microsoft.com/office/powerpoint/2010/main" xmlns="" val="114323087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550D46-1715-8FD6-A5CE-F3A9ED98263B}"/>
              </a:ext>
            </a:extLst>
          </p:cNvPr>
          <p:cNvSpPr>
            <a:spLocks noGrp="1"/>
          </p:cNvSpPr>
          <p:nvPr>
            <p:ph type="title"/>
          </p:nvPr>
        </p:nvSpPr>
        <p:spPr>
          <a:xfrm>
            <a:off x="4965430" y="629268"/>
            <a:ext cx="6586491" cy="1286160"/>
          </a:xfrm>
        </p:spPr>
        <p:txBody>
          <a:bodyPr anchor="b">
            <a:normAutofit/>
          </a:bodyPr>
          <a:lstStyle/>
          <a:p>
            <a:r>
              <a:rPr lang="en-US">
                <a:cs typeface="Calibri Light"/>
              </a:rPr>
              <a:t>Pear is good for:</a:t>
            </a:r>
            <a:endParaRPr lang="en-US"/>
          </a:p>
        </p:txBody>
      </p:sp>
      <p:pic>
        <p:nvPicPr>
          <p:cNvPr id="4" name="Picture 4" descr="A picture containing fruit, indoor, pear&#10;&#10;Description automatically generated">
            <a:extLst>
              <a:ext uri="{FF2B5EF4-FFF2-40B4-BE49-F238E27FC236}">
                <a16:creationId xmlns:a16="http://schemas.microsoft.com/office/drawing/2014/main" xmlns="" id="{B1C931D2-8555-ADBE-1FCD-A8522451BE6D}"/>
              </a:ext>
            </a:extLst>
          </p:cNvPr>
          <p:cNvPicPr>
            <a:picLocks noChangeAspect="1"/>
          </p:cNvPicPr>
          <p:nvPr/>
        </p:nvPicPr>
        <p:blipFill rotWithShape="1">
          <a:blip r:embed="rId2"/>
          <a:srcRect t="652" r="-1" b="-1"/>
          <a:stretch/>
        </p:blipFill>
        <p:spPr>
          <a:xfrm>
            <a:off x="20" y="10"/>
            <a:ext cx="4635571" cy="6857990"/>
          </a:xfrm>
          <a:prstGeom prst="rect">
            <a:avLst/>
          </a:prstGeom>
          <a:effectLst/>
        </p:spPr>
      </p:pic>
      <p:cxnSp>
        <p:nvCxnSpPr>
          <p:cNvPr id="8" name="Straight Connector 10">
            <a:extLst>
              <a:ext uri="{FF2B5EF4-FFF2-40B4-BE49-F238E27FC236}">
                <a16:creationId xmlns:a16="http://schemas.microsoft.com/office/drawing/2014/main" xmlns="" id="{A7F400EE-A8A5-48AF-B4D6-291B52C6F0B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080934" y="2115117"/>
            <a:ext cx="6309360" cy="0"/>
          </a:xfrm>
          <a:prstGeom prst="line">
            <a:avLst/>
          </a:prstGeom>
          <a:ln w="19050">
            <a:solidFill>
              <a:srgbClr val="FFF763"/>
            </a:solidFill>
          </a:ln>
        </p:spPr>
        <p:style>
          <a:lnRef idx="1">
            <a:schemeClr val="accent1"/>
          </a:lnRef>
          <a:fillRef idx="0">
            <a:schemeClr val="accent1"/>
          </a:fillRef>
          <a:effectRef idx="0">
            <a:schemeClr val="accent1"/>
          </a:effectRef>
          <a:fontRef idx="minor">
            <a:schemeClr val="tx1"/>
          </a:fontRef>
        </p:style>
      </p:cxnSp>
      <p:graphicFrame>
        <p:nvGraphicFramePr>
          <p:cNvPr id="6" name="Content Placeholder 2">
            <a:extLst>
              <a:ext uri="{FF2B5EF4-FFF2-40B4-BE49-F238E27FC236}">
                <a16:creationId xmlns:a16="http://schemas.microsoft.com/office/drawing/2014/main" xmlns="" id="{157C095E-34B5-08B8-C31F-CB40DDA00C0B}"/>
              </a:ext>
            </a:extLst>
          </p:cNvPr>
          <p:cNvGraphicFramePr>
            <a:graphicFrameLocks noGrp="1"/>
          </p:cNvGraphicFramePr>
          <p:nvPr>
            <p:ph idx="1"/>
            <p:extLst>
              <p:ext uri="{D42A27DB-BD31-4B8C-83A1-F6EECF244321}">
                <p14:modId xmlns:p14="http://schemas.microsoft.com/office/powerpoint/2010/main" xmlns="" val="4159683223"/>
              </p:ext>
            </p:extLst>
          </p:nvPr>
        </p:nvGraphicFramePr>
        <p:xfrm>
          <a:off x="4965431" y="2438400"/>
          <a:ext cx="6586489" cy="37854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472831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4" descr="A picture containing plate, food, meal, breakfast&#10;&#10;Description automatically generated">
            <a:extLst>
              <a:ext uri="{FF2B5EF4-FFF2-40B4-BE49-F238E27FC236}">
                <a16:creationId xmlns:a16="http://schemas.microsoft.com/office/drawing/2014/main" xmlns="" id="{20AE2C9B-4F77-14D4-BBE3-521D556CB083}"/>
              </a:ext>
            </a:extLst>
          </p:cNvPr>
          <p:cNvPicPr>
            <a:picLocks noChangeAspect="1"/>
          </p:cNvPicPr>
          <p:nvPr/>
        </p:nvPicPr>
        <p:blipFill rotWithShape="1">
          <a:blip r:embed="rId2"/>
          <a:srcRect t="20955" b="16371"/>
          <a:stretch/>
        </p:blipFill>
        <p:spPr>
          <a:xfrm>
            <a:off x="20" y="10"/>
            <a:ext cx="12191980" cy="6857990"/>
          </a:xfrm>
          <a:prstGeom prst="rect">
            <a:avLst/>
          </a:prstGeom>
        </p:spPr>
      </p:pic>
      <p:sp>
        <p:nvSpPr>
          <p:cNvPr id="38" name="Rectangle 35">
            <a:extLst>
              <a:ext uri="{FF2B5EF4-FFF2-40B4-BE49-F238E27FC236}">
                <a16:creationId xmlns:a16="http://schemas.microsoft.com/office/drawing/2014/main" xmlns="" id="{86C7B4A1-154A-4DF0-AC46-F88D75A2E0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36884" y="321176"/>
            <a:ext cx="7197772" cy="5896743"/>
          </a:xfrm>
          <a:prstGeom prst="rect">
            <a:avLst/>
          </a:prstGeom>
          <a:solidFill>
            <a:schemeClr val="bg1">
              <a:alpha val="90000"/>
            </a:schemeClr>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62E6AB7F-7235-C738-E18F-A5B17E03A65E}"/>
              </a:ext>
            </a:extLst>
          </p:cNvPr>
          <p:cNvSpPr>
            <a:spLocks noGrp="1"/>
          </p:cNvSpPr>
          <p:nvPr>
            <p:ph type="title"/>
          </p:nvPr>
        </p:nvSpPr>
        <p:spPr>
          <a:xfrm>
            <a:off x="594804" y="640263"/>
            <a:ext cx="6619811" cy="1344975"/>
          </a:xfrm>
        </p:spPr>
        <p:txBody>
          <a:bodyPr>
            <a:normAutofit/>
          </a:bodyPr>
          <a:lstStyle/>
          <a:p>
            <a:r>
              <a:rPr lang="en-US" sz="4000">
                <a:cs typeface="Calibri Light"/>
              </a:rPr>
              <a:t>Pear  crumble</a:t>
            </a:r>
          </a:p>
        </p:txBody>
      </p:sp>
      <p:sp>
        <p:nvSpPr>
          <p:cNvPr id="3" name="Content Placeholder 2">
            <a:extLst>
              <a:ext uri="{FF2B5EF4-FFF2-40B4-BE49-F238E27FC236}">
                <a16:creationId xmlns:a16="http://schemas.microsoft.com/office/drawing/2014/main" xmlns="" id="{8C3929F0-816C-BA99-0ADC-35B0EE6628D7}"/>
              </a:ext>
            </a:extLst>
          </p:cNvPr>
          <p:cNvSpPr>
            <a:spLocks noGrp="1"/>
          </p:cNvSpPr>
          <p:nvPr>
            <p:ph idx="1"/>
          </p:nvPr>
        </p:nvSpPr>
        <p:spPr>
          <a:xfrm>
            <a:off x="594109" y="2121763"/>
            <a:ext cx="6620505" cy="3773010"/>
          </a:xfrm>
        </p:spPr>
        <p:txBody>
          <a:bodyPr vert="horz" lIns="91440" tIns="45720" rIns="91440" bIns="45720" rtlCol="0" anchor="t">
            <a:normAutofit/>
          </a:bodyPr>
          <a:lstStyle/>
          <a:p>
            <a:r>
              <a:rPr lang="en-US" sz="1100" dirty="0">
                <a:cs typeface="Calibri"/>
              </a:rPr>
              <a:t>Ingredients:                                                                                          Preparation: </a:t>
            </a:r>
            <a:r>
              <a:rPr lang="en-US" sz="1100" dirty="0">
                <a:latin typeface="Calibri"/>
                <a:cs typeface="Calibri"/>
              </a:rPr>
              <a:t>                                                                                                                                                                                -Heat the oven to 180°C</a:t>
            </a:r>
            <a:endParaRPr lang="en-US" sz="1100" dirty="0">
              <a:cs typeface="Calibri"/>
            </a:endParaRPr>
          </a:p>
          <a:p>
            <a:r>
              <a:rPr lang="en-US" sz="1100" dirty="0">
                <a:latin typeface="Calibri"/>
                <a:cs typeface="Calibri"/>
              </a:rPr>
              <a:t>6 pears                                                                                                    - Slice the pears and add them</a:t>
            </a:r>
          </a:p>
          <a:p>
            <a:r>
              <a:rPr lang="en-US" sz="1100" dirty="0">
                <a:latin typeface="Calibri"/>
                <a:cs typeface="Calibri"/>
              </a:rPr>
              <a:t>120g brown sugar                                                                                    in a pan with the lemon juice </a:t>
            </a:r>
          </a:p>
          <a:p>
            <a:r>
              <a:rPr lang="en-US" sz="1100" dirty="0">
                <a:latin typeface="Calibri"/>
                <a:cs typeface="Calibri"/>
              </a:rPr>
              <a:t>1/2 lemon, squeezed                                                                               and sugar for 5 to 10 minutes</a:t>
            </a:r>
          </a:p>
          <a:p>
            <a:r>
              <a:rPr lang="en-US" sz="1100" dirty="0">
                <a:latin typeface="Calibri"/>
                <a:cs typeface="Calibri"/>
              </a:rPr>
              <a:t>Dressing:                                                                                                 - Then make the dressing, chop all</a:t>
            </a:r>
          </a:p>
          <a:p>
            <a:r>
              <a:rPr lang="en-US" sz="1100" dirty="0">
                <a:latin typeface="Calibri"/>
                <a:cs typeface="Calibri"/>
              </a:rPr>
              <a:t>100g flour                                                                                                  ingredients, put the flour, sugar </a:t>
            </a:r>
          </a:p>
          <a:p>
            <a:r>
              <a:rPr lang="en-US" sz="1100" dirty="0">
                <a:latin typeface="Calibri"/>
                <a:cs typeface="Calibri"/>
              </a:rPr>
              <a:t>50g almonds                                                                                              and butter in a large bowl then </a:t>
            </a:r>
          </a:p>
          <a:p>
            <a:r>
              <a:rPr lang="en-US" sz="1100" dirty="0">
                <a:latin typeface="Calibri"/>
                <a:cs typeface="Calibri"/>
              </a:rPr>
              <a:t>75g sugar                                                                                                    mix until they become like </a:t>
            </a:r>
          </a:p>
          <a:p>
            <a:r>
              <a:rPr lang="en-US" sz="1100" dirty="0">
                <a:latin typeface="Calibri"/>
                <a:cs typeface="Calibri"/>
              </a:rPr>
              <a:t>75g butter                                                                                                   breadcrumbs</a:t>
            </a:r>
          </a:p>
          <a:p>
            <a:r>
              <a:rPr lang="en-US" sz="1100" dirty="0">
                <a:latin typeface="Calibri"/>
                <a:cs typeface="Calibri"/>
              </a:rPr>
              <a:t>½ teaspoons of ground ginger and cinnamon                                     - Put the prepared pears in the </a:t>
            </a:r>
          </a:p>
          <a:p>
            <a:r>
              <a:rPr lang="en-US" sz="1100" dirty="0">
                <a:latin typeface="Calibri"/>
                <a:cs typeface="Calibri"/>
              </a:rPr>
              <a:t>1 pinch of ground cloves and sea salt                                                     mold and sprinkle the dressing</a:t>
            </a:r>
          </a:p>
          <a:p>
            <a:r>
              <a:rPr lang="en-US" sz="1100" dirty="0">
                <a:latin typeface="Calibri"/>
                <a:cs typeface="Calibri"/>
              </a:rPr>
              <a:t>                                                                                                                       On it</a:t>
            </a:r>
          </a:p>
        </p:txBody>
      </p:sp>
    </p:spTree>
    <p:extLst>
      <p:ext uri="{BB962C8B-B14F-4D97-AF65-F5344CB8AC3E}">
        <p14:creationId xmlns:p14="http://schemas.microsoft.com/office/powerpoint/2010/main" xmlns="" val="2888466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xmlns="" id="{D1D34770-47A8-402C-AF23-2B653F2D88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CB6AF3FA-0672-8819-59BC-132326ECEE1A}"/>
              </a:ext>
            </a:extLst>
          </p:cNvPr>
          <p:cNvSpPr>
            <a:spLocks noGrp="1"/>
          </p:cNvSpPr>
          <p:nvPr>
            <p:ph type="title"/>
          </p:nvPr>
        </p:nvSpPr>
        <p:spPr>
          <a:xfrm>
            <a:off x="836679" y="723898"/>
            <a:ext cx="6002110" cy="1495425"/>
          </a:xfrm>
        </p:spPr>
        <p:txBody>
          <a:bodyPr>
            <a:normAutofit/>
          </a:bodyPr>
          <a:lstStyle/>
          <a:p>
            <a:r>
              <a:rPr lang="en-US" sz="4000">
                <a:cs typeface="Calibri Light"/>
              </a:rPr>
              <a:t>Pear pie</a:t>
            </a:r>
            <a:endParaRPr lang="en-US" sz="4000"/>
          </a:p>
        </p:txBody>
      </p:sp>
      <p:sp>
        <p:nvSpPr>
          <p:cNvPr id="3" name="Content Placeholder 2">
            <a:extLst>
              <a:ext uri="{FF2B5EF4-FFF2-40B4-BE49-F238E27FC236}">
                <a16:creationId xmlns:a16="http://schemas.microsoft.com/office/drawing/2014/main" xmlns="" id="{BCA7AAED-C485-7252-32C8-15EDEDE0B15A}"/>
              </a:ext>
            </a:extLst>
          </p:cNvPr>
          <p:cNvSpPr>
            <a:spLocks noGrp="1"/>
          </p:cNvSpPr>
          <p:nvPr>
            <p:ph idx="1"/>
          </p:nvPr>
        </p:nvSpPr>
        <p:spPr>
          <a:xfrm>
            <a:off x="836680" y="2405067"/>
            <a:ext cx="6002110" cy="3729034"/>
          </a:xfrm>
        </p:spPr>
        <p:txBody>
          <a:bodyPr vert="horz" lIns="91440" tIns="45720" rIns="91440" bIns="45720" rtlCol="0">
            <a:normAutofit/>
          </a:bodyPr>
          <a:lstStyle/>
          <a:p>
            <a:r>
              <a:rPr lang="en-US" sz="1300" dirty="0">
                <a:cs typeface="Calibri"/>
              </a:rPr>
              <a:t>Ingredients:                                                       -Preparation:            </a:t>
            </a:r>
          </a:p>
          <a:p>
            <a:r>
              <a:rPr lang="en-US" sz="1300" dirty="0">
                <a:cs typeface="Calibri"/>
              </a:rPr>
              <a:t>55g melted butter                                            -Peel, clean and cut the pears</a:t>
            </a:r>
          </a:p>
          <a:p>
            <a:r>
              <a:rPr lang="en-US" sz="1300" dirty="0">
                <a:cs typeface="Calibri"/>
              </a:rPr>
              <a:t>3 eggs                                                                   into pieces , then in the mold</a:t>
            </a:r>
          </a:p>
          <a:p>
            <a:r>
              <a:rPr lang="en-US" sz="1300" dirty="0">
                <a:cs typeface="Calibri"/>
              </a:rPr>
              <a:t>                                                                               - Put the other ingredients in               </a:t>
            </a:r>
            <a:endParaRPr lang="en-US" sz="1300" dirty="0"/>
          </a:p>
          <a:p>
            <a:r>
              <a:rPr lang="en-US" sz="1300" dirty="0">
                <a:cs typeface="Calibri"/>
              </a:rPr>
              <a:t>1Pinch of salt                                                      a mixer, put the </a:t>
            </a:r>
            <a:r>
              <a:rPr lang="en-US" sz="1300" dirty="0" err="1">
                <a:cs typeface="Calibri"/>
              </a:rPr>
              <a:t>mixure</a:t>
            </a:r>
            <a:r>
              <a:rPr lang="en-US" sz="1300" dirty="0">
                <a:cs typeface="Calibri"/>
              </a:rPr>
              <a:t> on a pears</a:t>
            </a:r>
          </a:p>
          <a:p>
            <a:r>
              <a:rPr lang="en-US" sz="1300" dirty="0">
                <a:cs typeface="Calibri"/>
              </a:rPr>
              <a:t>180 ml milk                                                           (in the mold) and bake for 40-45</a:t>
            </a:r>
            <a:endParaRPr lang="en-US" sz="1300" dirty="0"/>
          </a:p>
          <a:p>
            <a:r>
              <a:rPr lang="en-US" sz="1300" dirty="0">
                <a:cs typeface="Calibri"/>
              </a:rPr>
              <a:t>65g sugar                                                                 minutes</a:t>
            </a:r>
          </a:p>
          <a:p>
            <a:r>
              <a:rPr lang="en-US" sz="1300" dirty="0">
                <a:cs typeface="Calibri"/>
              </a:rPr>
              <a:t>40g flour                                                                - Let it cool a little </a:t>
            </a:r>
            <a:r>
              <a:rPr lang="en-US" sz="1300" dirty="0" err="1">
                <a:cs typeface="Calibri"/>
              </a:rPr>
              <a:t>bit,sprinkle</a:t>
            </a:r>
            <a:r>
              <a:rPr lang="en-US" sz="1300" dirty="0">
                <a:cs typeface="Calibri"/>
              </a:rPr>
              <a:t> with </a:t>
            </a:r>
          </a:p>
          <a:p>
            <a:r>
              <a:rPr lang="en-US" sz="1300" dirty="0">
                <a:cs typeface="Calibri"/>
              </a:rPr>
              <a:t>2 </a:t>
            </a:r>
            <a:r>
              <a:rPr lang="en-US" sz="1300" dirty="0" err="1">
                <a:cs typeface="Calibri"/>
              </a:rPr>
              <a:t>vanila</a:t>
            </a:r>
            <a:r>
              <a:rPr lang="en-US" sz="1300" dirty="0">
                <a:cs typeface="Calibri"/>
              </a:rPr>
              <a:t> sugar                                                         powdered sugar </a:t>
            </a:r>
          </a:p>
          <a:p>
            <a:r>
              <a:rPr lang="en-US" sz="1300" dirty="0">
                <a:cs typeface="Calibri"/>
              </a:rPr>
              <a:t>4 pears</a:t>
            </a:r>
          </a:p>
          <a:p>
            <a:r>
              <a:rPr lang="en-US" sz="1300" dirty="0">
                <a:cs typeface="Calibri"/>
              </a:rPr>
              <a:t>Powdered sugar</a:t>
            </a:r>
          </a:p>
          <a:p>
            <a:endParaRPr lang="en-US" sz="1300">
              <a:cs typeface="Calibri"/>
            </a:endParaRPr>
          </a:p>
        </p:txBody>
      </p:sp>
      <p:pic>
        <p:nvPicPr>
          <p:cNvPr id="4" name="Picture 4" descr="A picture containing food&#10;&#10;Description automatically generated">
            <a:extLst>
              <a:ext uri="{FF2B5EF4-FFF2-40B4-BE49-F238E27FC236}">
                <a16:creationId xmlns:a16="http://schemas.microsoft.com/office/drawing/2014/main" xmlns="" id="{C5251561-0FF9-8289-0207-58146AE16F77}"/>
              </a:ext>
            </a:extLst>
          </p:cNvPr>
          <p:cNvPicPr>
            <a:picLocks noChangeAspect="1"/>
          </p:cNvPicPr>
          <p:nvPr/>
        </p:nvPicPr>
        <p:blipFill rotWithShape="1">
          <a:blip r:embed="rId2"/>
          <a:srcRect t="2755" r="1" b="5555"/>
          <a:stretch/>
        </p:blipFill>
        <p:spPr>
          <a:xfrm>
            <a:off x="7199440" y="10"/>
            <a:ext cx="4992560" cy="6857990"/>
          </a:xfrm>
          <a:prstGeom prst="rect">
            <a:avLst/>
          </a:prstGeom>
          <a:effectLst/>
        </p:spPr>
      </p:pic>
    </p:spTree>
    <p:extLst>
      <p:ext uri="{BB962C8B-B14F-4D97-AF65-F5344CB8AC3E}">
        <p14:creationId xmlns:p14="http://schemas.microsoft.com/office/powerpoint/2010/main" xmlns="" val="2544171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xmlns="" id="{C0DB9C61-90E0-484F-8602-02F49EDC1B7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6D3F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xmlns="" id="{3F7ED563-E5DB-4937-BF78-7893C4DC92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33680" y="228036"/>
            <a:ext cx="11724640" cy="6377939"/>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5694F178-2594-24C2-3C79-90E7F3B66378}"/>
              </a:ext>
            </a:extLst>
          </p:cNvPr>
          <p:cNvSpPr>
            <a:spLocks noGrp="1"/>
          </p:cNvSpPr>
          <p:nvPr>
            <p:ph type="title"/>
          </p:nvPr>
        </p:nvSpPr>
        <p:spPr>
          <a:xfrm>
            <a:off x="871220" y="860028"/>
            <a:ext cx="6006192" cy="1324907"/>
          </a:xfrm>
        </p:spPr>
        <p:txBody>
          <a:bodyPr>
            <a:normAutofit/>
          </a:bodyPr>
          <a:lstStyle/>
          <a:p>
            <a:r>
              <a:rPr lang="en-US" dirty="0">
                <a:solidFill>
                  <a:srgbClr val="6D3F33"/>
                </a:solidFill>
                <a:cs typeface="Calibri Light"/>
              </a:rPr>
              <a:t>Baked pears with honey and walnuts</a:t>
            </a:r>
            <a:endParaRPr lang="en-US" dirty="0">
              <a:solidFill>
                <a:srgbClr val="6D3F33"/>
              </a:solidFill>
            </a:endParaRPr>
          </a:p>
        </p:txBody>
      </p:sp>
      <p:sp>
        <p:nvSpPr>
          <p:cNvPr id="3" name="Content Placeholder 2">
            <a:extLst>
              <a:ext uri="{FF2B5EF4-FFF2-40B4-BE49-F238E27FC236}">
                <a16:creationId xmlns:a16="http://schemas.microsoft.com/office/drawing/2014/main" xmlns="" id="{AD7D695B-FA94-741F-702B-6D349FBD009A}"/>
              </a:ext>
            </a:extLst>
          </p:cNvPr>
          <p:cNvSpPr>
            <a:spLocks noGrp="1"/>
          </p:cNvSpPr>
          <p:nvPr>
            <p:ph idx="1"/>
          </p:nvPr>
        </p:nvSpPr>
        <p:spPr>
          <a:xfrm>
            <a:off x="871220" y="2248823"/>
            <a:ext cx="6006192" cy="3928139"/>
          </a:xfrm>
        </p:spPr>
        <p:txBody>
          <a:bodyPr vert="horz" lIns="91440" tIns="45720" rIns="91440" bIns="45720" rtlCol="0" anchor="t">
            <a:normAutofit/>
          </a:bodyPr>
          <a:lstStyle/>
          <a:p>
            <a:r>
              <a:rPr lang="en-US" sz="1500" dirty="0">
                <a:solidFill>
                  <a:srgbClr val="6D3F33"/>
                </a:solidFill>
                <a:cs typeface="Calibri"/>
              </a:rPr>
              <a:t>Ingredients:                                                  -Preparation:</a:t>
            </a:r>
          </a:p>
          <a:p>
            <a:r>
              <a:rPr lang="en-US" sz="1500" dirty="0">
                <a:solidFill>
                  <a:srgbClr val="6D3F33"/>
                </a:solidFill>
                <a:cs typeface="Calibri"/>
              </a:rPr>
              <a:t>2 ripe pears                                                   - Heat the oven to 180</a:t>
            </a:r>
          </a:p>
          <a:p>
            <a:r>
              <a:rPr lang="en-US" sz="1500" dirty="0">
                <a:solidFill>
                  <a:srgbClr val="6D3F33"/>
                </a:solidFill>
                <a:cs typeface="Calibri"/>
              </a:rPr>
              <a:t>¼ teaspoon of cinnamon                           - Cut the pears and place </a:t>
            </a:r>
          </a:p>
          <a:p>
            <a:r>
              <a:rPr lang="en-US" sz="1500" dirty="0">
                <a:solidFill>
                  <a:srgbClr val="6D3F33"/>
                </a:solidFill>
                <a:cs typeface="Calibri"/>
              </a:rPr>
              <a:t>2 tablespoons of honey                               them on a baking paper</a:t>
            </a:r>
          </a:p>
          <a:p>
            <a:r>
              <a:rPr lang="en-US" sz="1500" dirty="0">
                <a:solidFill>
                  <a:srgbClr val="6D3F33"/>
                </a:solidFill>
                <a:cs typeface="Calibri"/>
              </a:rPr>
              <a:t>30 g of crushed walnuts                             - Sprinkle them with </a:t>
            </a:r>
          </a:p>
          <a:p>
            <a:pPr marL="0" indent="0">
              <a:buNone/>
            </a:pPr>
            <a:r>
              <a:rPr lang="en-US" sz="1500" dirty="0">
                <a:solidFill>
                  <a:srgbClr val="6D3F33"/>
                </a:solidFill>
                <a:cs typeface="Calibri"/>
              </a:rPr>
              <a:t>                                                                              Cinnamon and fill with nuts</a:t>
            </a:r>
          </a:p>
          <a:p>
            <a:pPr marL="0" indent="0">
              <a:buNone/>
            </a:pPr>
            <a:r>
              <a:rPr lang="en-US" sz="1500" dirty="0">
                <a:solidFill>
                  <a:srgbClr val="6D3F33"/>
                </a:solidFill>
                <a:cs typeface="Calibri"/>
              </a:rPr>
              <a:t>                                                                               And honey</a:t>
            </a:r>
          </a:p>
          <a:p>
            <a:pPr marL="0" indent="0">
              <a:buNone/>
            </a:pPr>
            <a:r>
              <a:rPr lang="en-US" sz="1500" dirty="0">
                <a:solidFill>
                  <a:srgbClr val="6D3F33"/>
                </a:solidFill>
                <a:cs typeface="Calibri"/>
              </a:rPr>
              <a:t>                                                                          - Bake for about half an hour</a:t>
            </a:r>
          </a:p>
          <a:p>
            <a:pPr marL="0" indent="0">
              <a:buNone/>
            </a:pPr>
            <a:r>
              <a:rPr lang="en-US" sz="1500" dirty="0">
                <a:solidFill>
                  <a:srgbClr val="6D3F33"/>
                </a:solidFill>
                <a:cs typeface="Calibri"/>
              </a:rPr>
              <a:t>                                                                          - Decorate with dried fruit</a:t>
            </a:r>
          </a:p>
        </p:txBody>
      </p:sp>
      <p:sp>
        <p:nvSpPr>
          <p:cNvPr id="13" name="Rectangle 12">
            <a:extLst>
              <a:ext uri="{FF2B5EF4-FFF2-40B4-BE49-F238E27FC236}">
                <a16:creationId xmlns:a16="http://schemas.microsoft.com/office/drawing/2014/main" xmlns="" id="{2306B647-FE95-4550-8350-3D2180C622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360466" y="699706"/>
            <a:ext cx="4114800" cy="5477256"/>
          </a:xfrm>
          <a:prstGeom prst="rect">
            <a:avLst/>
          </a:prstGeom>
          <a:solidFill>
            <a:srgbClr val="FFFFFF"/>
          </a:solidFill>
          <a:ln w="15875">
            <a:solidFill>
              <a:srgbClr val="6D3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a:extLst>
              <a:ext uri="{FF2B5EF4-FFF2-40B4-BE49-F238E27FC236}">
                <a16:creationId xmlns:a16="http://schemas.microsoft.com/office/drawing/2014/main" xmlns="" id="{4E0AE446-51F2-6C22-12FF-10D59D653099}"/>
              </a:ext>
            </a:extLst>
          </p:cNvPr>
          <p:cNvPicPr>
            <a:picLocks noChangeAspect="1"/>
          </p:cNvPicPr>
          <p:nvPr/>
        </p:nvPicPr>
        <p:blipFill rotWithShape="1">
          <a:blip r:embed="rId2"/>
          <a:srcRect l="3392" r="4774" b="-2"/>
          <a:stretch/>
        </p:blipFill>
        <p:spPr>
          <a:xfrm>
            <a:off x="7523826" y="862763"/>
            <a:ext cx="3788081" cy="5151142"/>
          </a:xfrm>
          <a:prstGeom prst="rect">
            <a:avLst/>
          </a:prstGeom>
        </p:spPr>
      </p:pic>
    </p:spTree>
    <p:extLst>
      <p:ext uri="{BB962C8B-B14F-4D97-AF65-F5344CB8AC3E}">
        <p14:creationId xmlns:p14="http://schemas.microsoft.com/office/powerpoint/2010/main" xmlns="" val="1116853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9" name="!!BGRectangle">
            <a:extLst>
              <a:ext uri="{FF2B5EF4-FFF2-40B4-BE49-F238E27FC236}">
                <a16:creationId xmlns:a16="http://schemas.microsoft.com/office/drawing/2014/main" xmlns="" id="{9B76D444-2756-434F-AE61-96D69830C13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85DACDB9-A046-19E5-59C7-1249C7CDD7C9}"/>
              </a:ext>
            </a:extLst>
          </p:cNvPr>
          <p:cNvSpPr>
            <a:spLocks noGrp="1"/>
          </p:cNvSpPr>
          <p:nvPr>
            <p:ph type="title"/>
          </p:nvPr>
        </p:nvSpPr>
        <p:spPr>
          <a:xfrm>
            <a:off x="6421700" y="713232"/>
            <a:ext cx="5154168" cy="1197864"/>
          </a:xfrm>
        </p:spPr>
        <p:txBody>
          <a:bodyPr>
            <a:normAutofit/>
          </a:bodyPr>
          <a:lstStyle/>
          <a:p>
            <a:r>
              <a:rPr lang="en-US" dirty="0">
                <a:cs typeface="Calibri Light"/>
              </a:rPr>
              <a:t>Sources</a:t>
            </a:r>
            <a:endParaRPr lang="en-US" dirty="0"/>
          </a:p>
        </p:txBody>
      </p:sp>
      <p:pic>
        <p:nvPicPr>
          <p:cNvPr id="4" name="Picture 4" descr="A picture containing indoor, fruit, pear&#10;&#10;Description automatically generated">
            <a:extLst>
              <a:ext uri="{FF2B5EF4-FFF2-40B4-BE49-F238E27FC236}">
                <a16:creationId xmlns:a16="http://schemas.microsoft.com/office/drawing/2014/main" xmlns="" id="{70217F5D-C0E3-665B-19AA-2FAF0CE21F37}"/>
              </a:ext>
            </a:extLst>
          </p:cNvPr>
          <p:cNvPicPr>
            <a:picLocks noChangeAspect="1"/>
          </p:cNvPicPr>
          <p:nvPr/>
        </p:nvPicPr>
        <p:blipFill rotWithShape="1">
          <a:blip r:embed="rId2"/>
          <a:srcRect t="12605" r="-1" b="4401"/>
          <a:stretch/>
        </p:blipFill>
        <p:spPr>
          <a:xfrm>
            <a:off x="20" y="10"/>
            <a:ext cx="5495089" cy="6857990"/>
          </a:xfrm>
          <a:prstGeom prst="rect">
            <a:avLst/>
          </a:prstGeom>
        </p:spPr>
      </p:pic>
      <p:sp>
        <p:nvSpPr>
          <p:cNvPr id="11" name="!!Line">
            <a:extLst>
              <a:ext uri="{FF2B5EF4-FFF2-40B4-BE49-F238E27FC236}">
                <a16:creationId xmlns:a16="http://schemas.microsoft.com/office/drawing/2014/main" xmlns="" id="{29A9EE12-EF77-4DB4-84E4-043DE72352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053328" y="822960"/>
            <a:ext cx="9144"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96F0EE3A-3CB4-30F9-F073-2767FBF4E8AA}"/>
              </a:ext>
            </a:extLst>
          </p:cNvPr>
          <p:cNvSpPr>
            <a:spLocks noGrp="1"/>
          </p:cNvSpPr>
          <p:nvPr>
            <p:ph idx="1"/>
          </p:nvPr>
        </p:nvSpPr>
        <p:spPr>
          <a:xfrm>
            <a:off x="6421700" y="2048256"/>
            <a:ext cx="5154168" cy="4123944"/>
          </a:xfrm>
        </p:spPr>
        <p:txBody>
          <a:bodyPr vert="horz" lIns="91440" tIns="45720" rIns="91440" bIns="45720" rtlCol="0" anchor="t">
            <a:normAutofit/>
          </a:bodyPr>
          <a:lstStyle/>
          <a:p>
            <a:r>
              <a:rPr lang="en-US" sz="2200">
                <a:cs typeface="Calibri"/>
                <a:hlinkClick r:id="rId3"/>
              </a:rPr>
              <a:t>https://en.wikipedia.org/wiki/Pear</a:t>
            </a:r>
            <a:endParaRPr lang="en-US" sz="2200">
              <a:cs typeface="Calibri"/>
            </a:endParaRPr>
          </a:p>
          <a:p>
            <a:r>
              <a:rPr lang="en-US" sz="2200" dirty="0">
                <a:cs typeface="Calibri"/>
              </a:rPr>
              <a:t>https://gastro.24sata.hr/kolumne/super-jednostavni-desert-s-kruskama-24297 - gastro.24sata.hr</a:t>
            </a:r>
          </a:p>
          <a:p>
            <a:r>
              <a:rPr lang="en-US" sz="2200" dirty="0">
                <a:cs typeface="Calibri"/>
              </a:rPr>
              <a:t>https://gastro.24sata.hr/recepti/zasladite-se-pecenim-kruskama-s-orasima-i-medom-24195 - gastro.24sata.hr </a:t>
            </a:r>
          </a:p>
          <a:p>
            <a:r>
              <a:rPr lang="en-US" sz="2200" dirty="0">
                <a:cs typeface="Calibri"/>
              </a:rPr>
              <a:t>https://gastro.24sata.hr/recepti/isprobaj-sezonski-mrvicasti-kolac-s-kruskama-26441 - gastro.24sata.hr</a:t>
            </a:r>
          </a:p>
          <a:p>
            <a:endParaRPr lang="en-US" sz="2200">
              <a:cs typeface="Calibri"/>
            </a:endParaRPr>
          </a:p>
          <a:p>
            <a:endParaRPr lang="en-US" sz="2200">
              <a:cs typeface="Calibri"/>
            </a:endParaRPr>
          </a:p>
          <a:p>
            <a:endParaRPr lang="en-US" sz="2200">
              <a:cs typeface="Calibri"/>
            </a:endParaRPr>
          </a:p>
        </p:txBody>
      </p:sp>
    </p:spTree>
    <p:extLst>
      <p:ext uri="{BB962C8B-B14F-4D97-AF65-F5344CB8AC3E}">
        <p14:creationId xmlns:p14="http://schemas.microsoft.com/office/powerpoint/2010/main" xmlns="" val="2559797220"/>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xmlns="" id="{8537B233-9CDD-4A90-AABB-A8963DEE4FB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itle 1">
            <a:extLst>
              <a:ext uri="{FF2B5EF4-FFF2-40B4-BE49-F238E27FC236}">
                <a16:creationId xmlns:a16="http://schemas.microsoft.com/office/drawing/2014/main" xmlns="" id="{4789600D-F5A9-14A9-9EAB-FED7717B9A4B}"/>
              </a:ext>
            </a:extLst>
          </p:cNvPr>
          <p:cNvSpPr>
            <a:spLocks noGrp="1"/>
          </p:cNvSpPr>
          <p:nvPr>
            <p:ph type="title"/>
          </p:nvPr>
        </p:nvSpPr>
        <p:spPr>
          <a:xfrm>
            <a:off x="8153400" y="818457"/>
            <a:ext cx="3322317" cy="2975876"/>
          </a:xfrm>
        </p:spPr>
        <p:txBody>
          <a:bodyPr vert="horz" lIns="91440" tIns="45720" rIns="91440" bIns="45720" rtlCol="0" anchor="b">
            <a:normAutofit/>
          </a:bodyPr>
          <a:lstStyle/>
          <a:p>
            <a:r>
              <a:rPr lang="en-US" kern="1200">
                <a:solidFill>
                  <a:schemeClr val="tx1"/>
                </a:solidFill>
                <a:latin typeface="+mj-lt"/>
                <a:ea typeface="+mj-ea"/>
                <a:cs typeface="+mj-cs"/>
              </a:rPr>
              <a:t>THANK YOU FOR YOUR ATTENTION!!</a:t>
            </a:r>
          </a:p>
        </p:txBody>
      </p:sp>
      <p:pic>
        <p:nvPicPr>
          <p:cNvPr id="4" name="Picture 4">
            <a:extLst>
              <a:ext uri="{FF2B5EF4-FFF2-40B4-BE49-F238E27FC236}">
                <a16:creationId xmlns:a16="http://schemas.microsoft.com/office/drawing/2014/main" xmlns="" id="{97B90952-8EB1-9CAF-7A4D-7ACB535A7C36}"/>
              </a:ext>
            </a:extLst>
          </p:cNvPr>
          <p:cNvPicPr>
            <a:picLocks noGrp="1" noChangeAspect="1"/>
          </p:cNvPicPr>
          <p:nvPr>
            <p:ph idx="1"/>
          </p:nvPr>
        </p:nvPicPr>
        <p:blipFill rotWithShape="1">
          <a:blip r:embed="rId2"/>
          <a:srcRect l="1223"/>
          <a:stretch/>
        </p:blipFill>
        <p:spPr>
          <a:xfrm>
            <a:off x="716280" y="1268725"/>
            <a:ext cx="6436548" cy="4320550"/>
          </a:xfrm>
          <a:prstGeom prst="rect">
            <a:avLst/>
          </a:prstGeom>
        </p:spPr>
      </p:pic>
      <p:cxnSp>
        <p:nvCxnSpPr>
          <p:cNvPr id="18" name="Straight Connector 17">
            <a:extLst>
              <a:ext uri="{FF2B5EF4-FFF2-40B4-BE49-F238E27FC236}">
                <a16:creationId xmlns:a16="http://schemas.microsoft.com/office/drawing/2014/main" xmlns="" id="{040575EE-C594-4566-BC00-663004E52AB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7617861" y="1417320"/>
            <a:ext cx="0" cy="402336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364972975"/>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137</Words>
  <Application>Microsoft Office PowerPoint</Application>
  <PresentationFormat>Prilagođeno</PresentationFormat>
  <Paragraphs>56</Paragraphs>
  <Slides>9</Slides>
  <Notes>0</Notes>
  <HiddenSlides>0</HiddenSlides>
  <MMClips>0</MMClips>
  <ScaleCrop>false</ScaleCrop>
  <HeadingPairs>
    <vt:vector size="4" baseType="variant">
      <vt:variant>
        <vt:lpstr>Tema</vt:lpstr>
      </vt:variant>
      <vt:variant>
        <vt:i4>1</vt:i4>
      </vt:variant>
      <vt:variant>
        <vt:lpstr>Naslovi slajdova</vt:lpstr>
      </vt:variant>
      <vt:variant>
        <vt:i4>9</vt:i4>
      </vt:variant>
    </vt:vector>
  </HeadingPairs>
  <TitlesOfParts>
    <vt:vector size="10" baseType="lpstr">
      <vt:lpstr>office theme</vt:lpstr>
      <vt:lpstr>PEAR</vt:lpstr>
      <vt:lpstr>The origin of the pear</vt:lpstr>
      <vt:lpstr>Description of the pear tree</vt:lpstr>
      <vt:lpstr>Pear is good for:</vt:lpstr>
      <vt:lpstr>Pear  crumble</vt:lpstr>
      <vt:lpstr>Pear pie</vt:lpstr>
      <vt:lpstr>Baked pears with honey and walnuts</vt:lpstr>
      <vt:lpstr>Sources</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Ante</dc:creator>
  <cp:lastModifiedBy>Ante</cp:lastModifiedBy>
  <cp:revision>300</cp:revision>
  <dcterms:created xsi:type="dcterms:W3CDTF">2022-09-17T10:34:09Z</dcterms:created>
  <dcterms:modified xsi:type="dcterms:W3CDTF">2022-10-06T18:13:08Z</dcterms:modified>
</cp:coreProperties>
</file>