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55" d="100"/>
          <a:sy n="55" d="100"/>
        </p:scale>
        <p:origin x="758"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6273706-4D32-49BE-8F0C-DBDB1EDAB157}" type="datetimeFigureOut">
              <a:rPr lang="en-US" smtClean="0"/>
              <a:t>10/18/2020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7292170-B23B-4218-9D6E-450A33979AF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437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273706-4D32-49BE-8F0C-DBDB1EDAB157}" type="datetimeFigureOut">
              <a:rPr lang="en-US" smtClean="0"/>
              <a:t>10/18/2020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92170-B23B-4218-9D6E-450A33979AF2}" type="slidenum">
              <a:rPr lang="en-US" smtClean="0"/>
              <a:t>‹#›</a:t>
            </a:fld>
            <a:endParaRPr lang="en-US"/>
          </a:p>
        </p:txBody>
      </p:sp>
    </p:spTree>
    <p:extLst>
      <p:ext uri="{BB962C8B-B14F-4D97-AF65-F5344CB8AC3E}">
        <p14:creationId xmlns:p14="http://schemas.microsoft.com/office/powerpoint/2010/main" val="1110963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273706-4D32-49BE-8F0C-DBDB1EDAB157}" type="datetimeFigureOut">
              <a:rPr lang="en-US" smtClean="0"/>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2170-B23B-4218-9D6E-450A33979AF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8530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273706-4D32-49BE-8F0C-DBDB1EDAB157}" type="datetimeFigureOut">
              <a:rPr lang="en-US" smtClean="0"/>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2170-B23B-4218-9D6E-450A33979AF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3004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273706-4D32-49BE-8F0C-DBDB1EDAB157}" type="datetimeFigureOut">
              <a:rPr lang="en-US" smtClean="0"/>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2170-B23B-4218-9D6E-450A33979AF2}" type="slidenum">
              <a:rPr lang="en-US" smtClean="0"/>
              <a:t>‹#›</a:t>
            </a:fld>
            <a:endParaRPr lang="en-US"/>
          </a:p>
        </p:txBody>
      </p:sp>
    </p:spTree>
    <p:extLst>
      <p:ext uri="{BB962C8B-B14F-4D97-AF65-F5344CB8AC3E}">
        <p14:creationId xmlns:p14="http://schemas.microsoft.com/office/powerpoint/2010/main" val="1303131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273706-4D32-49BE-8F0C-DBDB1EDAB157}" type="datetimeFigureOut">
              <a:rPr lang="en-US" smtClean="0"/>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2170-B23B-4218-9D6E-450A33979AF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89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273706-4D32-49BE-8F0C-DBDB1EDAB157}" type="datetimeFigureOut">
              <a:rPr lang="en-US" smtClean="0"/>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2170-B23B-4218-9D6E-450A33979AF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7496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273706-4D32-49BE-8F0C-DBDB1EDAB157}" type="datetimeFigureOut">
              <a:rPr lang="en-US" smtClean="0"/>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2170-B23B-4218-9D6E-450A33979AF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0169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273706-4D32-49BE-8F0C-DBDB1EDAB157}" type="datetimeFigureOut">
              <a:rPr lang="en-US" smtClean="0"/>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2170-B23B-4218-9D6E-450A33979AF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7791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273706-4D32-49BE-8F0C-DBDB1EDAB157}" type="datetimeFigureOut">
              <a:rPr lang="en-US" smtClean="0"/>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2170-B23B-4218-9D6E-450A33979AF2}" type="slidenum">
              <a:rPr lang="en-US" smtClean="0"/>
              <a:t>‹#›</a:t>
            </a:fld>
            <a:endParaRPr lang="en-US"/>
          </a:p>
        </p:txBody>
      </p:sp>
    </p:spTree>
    <p:extLst>
      <p:ext uri="{BB962C8B-B14F-4D97-AF65-F5344CB8AC3E}">
        <p14:creationId xmlns:p14="http://schemas.microsoft.com/office/powerpoint/2010/main" val="1965687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273706-4D32-49BE-8F0C-DBDB1EDAB157}" type="datetimeFigureOut">
              <a:rPr lang="en-US" smtClean="0"/>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2170-B23B-4218-9D6E-450A33979AF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1792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273706-4D32-49BE-8F0C-DBDB1EDAB157}" type="datetimeFigureOut">
              <a:rPr lang="en-US" smtClean="0"/>
              <a:t>10/18/2020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92170-B23B-4218-9D6E-450A33979AF2}" type="slidenum">
              <a:rPr lang="en-US" smtClean="0"/>
              <a:t>‹#›</a:t>
            </a:fld>
            <a:endParaRPr lang="en-US"/>
          </a:p>
        </p:txBody>
      </p:sp>
    </p:spTree>
    <p:extLst>
      <p:ext uri="{BB962C8B-B14F-4D97-AF65-F5344CB8AC3E}">
        <p14:creationId xmlns:p14="http://schemas.microsoft.com/office/powerpoint/2010/main" val="3804826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273706-4D32-49BE-8F0C-DBDB1EDAB157}" type="datetimeFigureOut">
              <a:rPr lang="en-US" smtClean="0"/>
              <a:t>10/18/2020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292170-B23B-4218-9D6E-450A33979AF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7124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273706-4D32-49BE-8F0C-DBDB1EDAB157}" type="datetimeFigureOut">
              <a:rPr lang="en-US" smtClean="0"/>
              <a:t>10/18/2020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292170-B23B-4218-9D6E-450A33979AF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2538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273706-4D32-49BE-8F0C-DBDB1EDAB157}" type="datetimeFigureOut">
              <a:rPr lang="en-US" smtClean="0"/>
              <a:t>10/18/2020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292170-B23B-4218-9D6E-450A33979AF2}" type="slidenum">
              <a:rPr lang="en-US" smtClean="0"/>
              <a:t>‹#›</a:t>
            </a:fld>
            <a:endParaRPr lang="en-US"/>
          </a:p>
        </p:txBody>
      </p:sp>
    </p:spTree>
    <p:extLst>
      <p:ext uri="{BB962C8B-B14F-4D97-AF65-F5344CB8AC3E}">
        <p14:creationId xmlns:p14="http://schemas.microsoft.com/office/powerpoint/2010/main" val="1971942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273706-4D32-49BE-8F0C-DBDB1EDAB157}" type="datetimeFigureOut">
              <a:rPr lang="en-US" smtClean="0"/>
              <a:t>10/18/2020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92170-B23B-4218-9D6E-450A33979AF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5077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273706-4D32-49BE-8F0C-DBDB1EDAB157}" type="datetimeFigureOut">
              <a:rPr lang="en-US" smtClean="0"/>
              <a:t>10/18/2020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92170-B23B-4218-9D6E-450A33979AF2}" type="slidenum">
              <a:rPr lang="en-US" smtClean="0"/>
              <a:t>‹#›</a:t>
            </a:fld>
            <a:endParaRPr lang="en-US"/>
          </a:p>
        </p:txBody>
      </p:sp>
    </p:spTree>
    <p:extLst>
      <p:ext uri="{BB962C8B-B14F-4D97-AF65-F5344CB8AC3E}">
        <p14:creationId xmlns:p14="http://schemas.microsoft.com/office/powerpoint/2010/main" val="1445012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6273706-4D32-49BE-8F0C-DBDB1EDAB157}" type="datetimeFigureOut">
              <a:rPr lang="en-US" smtClean="0"/>
              <a:t>10/18/2020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7292170-B23B-4218-9D6E-450A33979AF2}" type="slidenum">
              <a:rPr lang="en-US" smtClean="0"/>
              <a:t>‹#›</a:t>
            </a:fld>
            <a:endParaRPr lang="en-US"/>
          </a:p>
        </p:txBody>
      </p:sp>
    </p:spTree>
    <p:extLst>
      <p:ext uri="{BB962C8B-B14F-4D97-AF65-F5344CB8AC3E}">
        <p14:creationId xmlns:p14="http://schemas.microsoft.com/office/powerpoint/2010/main" val="27827431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Dalmatian bell</a:t>
            </a:r>
          </a:p>
        </p:txBody>
      </p:sp>
      <p:sp>
        <p:nvSpPr>
          <p:cNvPr id="3" name="Subtitle 2"/>
          <p:cNvSpPr>
            <a:spLocks noGrp="1"/>
          </p:cNvSpPr>
          <p:nvPr>
            <p:ph type="subTitle" idx="1"/>
          </p:nvPr>
        </p:nvSpPr>
        <p:spPr/>
        <p:txBody>
          <a:bodyPr/>
          <a:lstStyle/>
          <a:p>
            <a:r>
              <a:rPr lang="hr-HR" dirty="0"/>
              <a:t>Manuela Melvan   7.b</a:t>
            </a:r>
            <a:endParaRPr lang="en-US" dirty="0"/>
          </a:p>
        </p:txBody>
      </p:sp>
    </p:spTree>
    <p:extLst>
      <p:ext uri="{BB962C8B-B14F-4D97-AF65-F5344CB8AC3E}">
        <p14:creationId xmlns:p14="http://schemas.microsoft.com/office/powerpoint/2010/main" val="269904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Interesting facts</a:t>
            </a:r>
          </a:p>
        </p:txBody>
      </p:sp>
      <p:sp>
        <p:nvSpPr>
          <p:cNvPr id="3" name="Content Placeholder 2"/>
          <p:cNvSpPr>
            <a:spLocks noGrp="1"/>
          </p:cNvSpPr>
          <p:nvPr>
            <p:ph idx="1"/>
          </p:nvPr>
        </p:nvSpPr>
        <p:spPr/>
        <p:txBody>
          <a:bodyPr>
            <a:normAutofit/>
          </a:bodyPr>
          <a:lstStyle/>
          <a:p>
            <a:r>
              <a:rPr lang="en-US" b="1" dirty="0"/>
              <a:t>The Dalmatian bellflower </a:t>
            </a:r>
            <a:r>
              <a:rPr lang="en-US" dirty="0"/>
              <a:t>(lat. </a:t>
            </a:r>
            <a:r>
              <a:rPr lang="en-US" dirty="0" err="1"/>
              <a:t>Edraianthus</a:t>
            </a:r>
            <a:r>
              <a:rPr lang="en-US" dirty="0"/>
              <a:t> </a:t>
            </a:r>
            <a:r>
              <a:rPr lang="en-US" dirty="0" err="1"/>
              <a:t>dalmaticus</a:t>
            </a:r>
            <a:r>
              <a:rPr lang="en-US" dirty="0"/>
              <a:t>) is an endemic plant from the </a:t>
            </a:r>
            <a:r>
              <a:rPr lang="en-US" dirty="0" err="1"/>
              <a:t>Campanulaceae</a:t>
            </a:r>
            <a:r>
              <a:rPr lang="en-US" dirty="0"/>
              <a:t> family. </a:t>
            </a:r>
            <a:endParaRPr lang="hr-HR" dirty="0"/>
          </a:p>
          <a:p>
            <a:r>
              <a:rPr lang="en-US" dirty="0"/>
              <a:t>The species was first described by </a:t>
            </a:r>
            <a:r>
              <a:rPr lang="en-US" b="1" dirty="0"/>
              <a:t>A. De Candolle</a:t>
            </a:r>
            <a:r>
              <a:rPr lang="hr-HR" b="1" dirty="0"/>
              <a:t> </a:t>
            </a:r>
            <a:r>
              <a:rPr lang="hr-HR" dirty="0"/>
              <a:t>(</a:t>
            </a:r>
            <a:r>
              <a:rPr lang="en-US" dirty="0"/>
              <a:t>Augustin </a:t>
            </a:r>
            <a:r>
              <a:rPr lang="en-US" dirty="0" err="1"/>
              <a:t>Pyramus</a:t>
            </a:r>
            <a:r>
              <a:rPr lang="en-US" dirty="0"/>
              <a:t> de Candolle</a:t>
            </a:r>
            <a:r>
              <a:rPr lang="hr-HR" dirty="0"/>
              <a:t>)</a:t>
            </a:r>
            <a:r>
              <a:rPr lang="en-US" dirty="0"/>
              <a:t> in 1830, in the vicinity of </a:t>
            </a:r>
            <a:r>
              <a:rPr lang="hr-HR" dirty="0"/>
              <a:t>S</a:t>
            </a:r>
            <a:r>
              <a:rPr lang="en-US" dirty="0" err="1"/>
              <a:t>olin</a:t>
            </a:r>
            <a:r>
              <a:rPr lang="hr-HR" dirty="0"/>
              <a:t>.In 1847</a:t>
            </a:r>
            <a:r>
              <a:rPr lang="en-US" dirty="0"/>
              <a:t> </a:t>
            </a:r>
            <a:r>
              <a:rPr lang="en-US" b="1" dirty="0"/>
              <a:t>Roberto de </a:t>
            </a:r>
            <a:r>
              <a:rPr lang="en-US" b="1" dirty="0" err="1"/>
              <a:t>Visiani</a:t>
            </a:r>
            <a:r>
              <a:rPr lang="en-US" dirty="0"/>
              <a:t>  </a:t>
            </a:r>
            <a:r>
              <a:rPr lang="hr-HR" dirty="0" err="1"/>
              <a:t>found</a:t>
            </a:r>
            <a:r>
              <a:rPr lang="en-US" dirty="0"/>
              <a:t> the plant  in the vicinity of Klis.</a:t>
            </a:r>
            <a:endParaRPr lang="hr-HR" dirty="0"/>
          </a:p>
          <a:p>
            <a:pPr marL="0" indent="0">
              <a:buNone/>
            </a:pPr>
            <a:r>
              <a:rPr lang="hr-HR" dirty="0"/>
              <a:t>                                                                                         Roberto de Visiani</a:t>
            </a:r>
          </a:p>
          <a:p>
            <a:pPr marL="0" indent="0">
              <a:buNone/>
            </a:pPr>
            <a:r>
              <a:rPr lang="hr-HR" dirty="0"/>
              <a:t>                                A. de Candolle                                </a:t>
            </a:r>
            <a:endParaRPr lang="en-US" dirty="0"/>
          </a:p>
        </p:txBody>
      </p:sp>
      <p:pic>
        <p:nvPicPr>
          <p:cNvPr id="4" name="Picture 3"/>
          <p:cNvPicPr>
            <a:picLocks noChangeAspect="1"/>
          </p:cNvPicPr>
          <p:nvPr/>
        </p:nvPicPr>
        <p:blipFill>
          <a:blip r:embed="rId2"/>
          <a:stretch>
            <a:fillRect/>
          </a:stretch>
        </p:blipFill>
        <p:spPr>
          <a:xfrm>
            <a:off x="8918086" y="644236"/>
            <a:ext cx="2148232" cy="1724891"/>
          </a:xfrm>
          <a:prstGeom prst="rect">
            <a:avLst/>
          </a:prstGeom>
        </p:spPr>
      </p:pic>
      <p:pic>
        <p:nvPicPr>
          <p:cNvPr id="5" name="Picture 4"/>
          <p:cNvPicPr>
            <a:picLocks noChangeAspect="1"/>
          </p:cNvPicPr>
          <p:nvPr/>
        </p:nvPicPr>
        <p:blipFill>
          <a:blip r:embed="rId3"/>
          <a:stretch>
            <a:fillRect/>
          </a:stretch>
        </p:blipFill>
        <p:spPr>
          <a:xfrm>
            <a:off x="6722916" y="4228262"/>
            <a:ext cx="1371600" cy="1889256"/>
          </a:xfrm>
          <a:prstGeom prst="rect">
            <a:avLst/>
          </a:prstGeom>
        </p:spPr>
      </p:pic>
      <p:pic>
        <p:nvPicPr>
          <p:cNvPr id="6" name="Picture 5"/>
          <p:cNvPicPr>
            <a:picLocks noChangeAspect="1"/>
          </p:cNvPicPr>
          <p:nvPr/>
        </p:nvPicPr>
        <p:blipFill>
          <a:blip r:embed="rId4"/>
          <a:stretch>
            <a:fillRect/>
          </a:stretch>
        </p:blipFill>
        <p:spPr>
          <a:xfrm>
            <a:off x="2388178" y="4623956"/>
            <a:ext cx="1241878" cy="1558636"/>
          </a:xfrm>
          <a:prstGeom prst="rect">
            <a:avLst/>
          </a:prstGeom>
        </p:spPr>
      </p:pic>
    </p:spTree>
    <p:extLst>
      <p:ext uri="{BB962C8B-B14F-4D97-AF65-F5344CB8AC3E}">
        <p14:creationId xmlns:p14="http://schemas.microsoft.com/office/powerpoint/2010/main" val="311749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barn(inVertical)">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style.rotation</p:attrName>
                                        </p:attrNameLst>
                                      </p:cBhvr>
                                      <p:tavLst>
                                        <p:tav tm="0">
                                          <p:val>
                                            <p:fltVal val="90"/>
                                          </p:val>
                                        </p:tav>
                                        <p:tav tm="100000">
                                          <p:val>
                                            <p:fltVal val="0"/>
                                          </p:val>
                                        </p:tav>
                                      </p:tavLst>
                                    </p:anim>
                                    <p:animEffect transition="in" filter="fade">
                                      <p:cBhvr>
                                        <p:cTn id="33" dur="1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circle(in)">
                                      <p:cBhvr>
                                        <p:cTn id="38" dur="20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ppt_w</p:attrName>
                                        </p:attrNameLst>
                                      </p:cBhvr>
                                      <p:tavLst>
                                        <p:tav tm="0">
                                          <p:val>
                                            <p:fltVal val="0"/>
                                          </p:val>
                                        </p:tav>
                                        <p:tav tm="100000">
                                          <p:val>
                                            <p:strVal val="#ppt_w"/>
                                          </p:val>
                                        </p:tav>
                                      </p:tavLst>
                                    </p:anim>
                                    <p:anim calcmode="lin" valueType="num">
                                      <p:cBhvr>
                                        <p:cTn id="44" dur="1000" fill="hold"/>
                                        <p:tgtEl>
                                          <p:spTgt spid="5"/>
                                        </p:tgtEl>
                                        <p:attrNameLst>
                                          <p:attrName>ppt_h</p:attrName>
                                        </p:attrNameLst>
                                      </p:cBhvr>
                                      <p:tavLst>
                                        <p:tav tm="0">
                                          <p:val>
                                            <p:fltVal val="0"/>
                                          </p:val>
                                        </p:tav>
                                        <p:tav tm="100000">
                                          <p:val>
                                            <p:strVal val="#ppt_h"/>
                                          </p:val>
                                        </p:tav>
                                      </p:tavLst>
                                    </p:anim>
                                    <p:anim calcmode="lin" valueType="num">
                                      <p:cBhvr>
                                        <p:cTn id="45" dur="1000" fill="hold"/>
                                        <p:tgtEl>
                                          <p:spTgt spid="5"/>
                                        </p:tgtEl>
                                        <p:attrNameLst>
                                          <p:attrName>style.rotation</p:attrName>
                                        </p:attrNameLst>
                                      </p:cBhvr>
                                      <p:tavLst>
                                        <p:tav tm="0">
                                          <p:val>
                                            <p:fltVal val="90"/>
                                          </p:val>
                                        </p:tav>
                                        <p:tav tm="100000">
                                          <p:val>
                                            <p:fltVal val="0"/>
                                          </p:val>
                                        </p:tav>
                                      </p:tavLst>
                                    </p:anim>
                                    <p:animEffect transition="in" filter="fade">
                                      <p:cBhvr>
                                        <p:cTn id="46" dur="10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5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a:t>
            </a:r>
          </a:p>
        </p:txBody>
      </p:sp>
      <p:sp>
        <p:nvSpPr>
          <p:cNvPr id="3" name="Content Placeholder 2"/>
          <p:cNvSpPr>
            <a:spLocks noGrp="1"/>
          </p:cNvSpPr>
          <p:nvPr>
            <p:ph idx="1"/>
          </p:nvPr>
        </p:nvSpPr>
        <p:spPr/>
        <p:txBody>
          <a:bodyPr>
            <a:normAutofit/>
          </a:bodyPr>
          <a:lstStyle/>
          <a:p>
            <a:r>
              <a:rPr lang="en-US" dirty="0"/>
              <a:t>It grows in the vicinity of Klis, </a:t>
            </a:r>
            <a:r>
              <a:rPr lang="en-US" dirty="0" err="1"/>
              <a:t>Solin</a:t>
            </a:r>
            <a:r>
              <a:rPr lang="en-US" dirty="0"/>
              <a:t> and </a:t>
            </a:r>
            <a:r>
              <a:rPr lang="en-US" dirty="0" err="1"/>
              <a:t>Drniš</a:t>
            </a:r>
            <a:r>
              <a:rPr lang="en-US" dirty="0"/>
              <a:t>, on the slopes of Promina, in </a:t>
            </a:r>
            <a:r>
              <a:rPr lang="en-US" dirty="0" err="1"/>
              <a:t>Vrličko</a:t>
            </a:r>
            <a:r>
              <a:rPr lang="en-US" dirty="0"/>
              <a:t> and </a:t>
            </a:r>
            <a:r>
              <a:rPr lang="en-US" dirty="0" err="1"/>
              <a:t>Sinjsko</a:t>
            </a:r>
            <a:r>
              <a:rPr lang="en-US" dirty="0"/>
              <a:t> </a:t>
            </a:r>
            <a:r>
              <a:rPr lang="en-US" dirty="0" err="1"/>
              <a:t>polje</a:t>
            </a:r>
            <a:r>
              <a:rPr lang="en-US" dirty="0"/>
              <a:t>, in the </a:t>
            </a:r>
            <a:r>
              <a:rPr lang="en-US" dirty="0" err="1"/>
              <a:t>Cetina</a:t>
            </a:r>
            <a:r>
              <a:rPr lang="en-US" dirty="0"/>
              <a:t> canyon and on the northern slopes of </a:t>
            </a:r>
            <a:r>
              <a:rPr lang="en-US" dirty="0" err="1"/>
              <a:t>Mosor</a:t>
            </a:r>
            <a:r>
              <a:rPr lang="en-US" dirty="0"/>
              <a:t>.</a:t>
            </a:r>
            <a:endParaRPr lang="hr-HR" dirty="0"/>
          </a:p>
          <a:p>
            <a:pPr marL="0" indent="0">
              <a:buNone/>
            </a:pPr>
            <a:r>
              <a:rPr lang="hr-HR" dirty="0"/>
              <a:t>                           Klis                                                              Solin</a:t>
            </a:r>
          </a:p>
          <a:p>
            <a:pPr marL="0" indent="0">
              <a:buNone/>
            </a:pPr>
            <a:r>
              <a:rPr lang="hr-HR" dirty="0"/>
              <a:t>                                        Cetina (canyon)</a:t>
            </a:r>
          </a:p>
          <a:p>
            <a:endParaRPr lang="hr-HR" dirty="0"/>
          </a:p>
          <a:p>
            <a:pPr marL="0" indent="0">
              <a:buNone/>
            </a:pPr>
            <a:r>
              <a:rPr lang="hr-HR" dirty="0"/>
              <a:t>                            </a:t>
            </a:r>
          </a:p>
        </p:txBody>
      </p:sp>
      <p:pic>
        <p:nvPicPr>
          <p:cNvPr id="4" name="Picture 3"/>
          <p:cNvPicPr>
            <a:picLocks noChangeAspect="1"/>
          </p:cNvPicPr>
          <p:nvPr/>
        </p:nvPicPr>
        <p:blipFill>
          <a:blip r:embed="rId2"/>
          <a:stretch>
            <a:fillRect/>
          </a:stretch>
        </p:blipFill>
        <p:spPr>
          <a:xfrm>
            <a:off x="1510149" y="3761512"/>
            <a:ext cx="1853463" cy="1222664"/>
          </a:xfrm>
          <a:prstGeom prst="rect">
            <a:avLst/>
          </a:prstGeom>
        </p:spPr>
      </p:pic>
      <p:pic>
        <p:nvPicPr>
          <p:cNvPr id="5" name="Picture 4"/>
          <p:cNvPicPr>
            <a:picLocks noChangeAspect="1"/>
          </p:cNvPicPr>
          <p:nvPr/>
        </p:nvPicPr>
        <p:blipFill>
          <a:blip r:embed="rId3"/>
          <a:stretch>
            <a:fillRect/>
          </a:stretch>
        </p:blipFill>
        <p:spPr>
          <a:xfrm>
            <a:off x="6535882" y="3356261"/>
            <a:ext cx="1953491" cy="1277649"/>
          </a:xfrm>
          <a:prstGeom prst="rect">
            <a:avLst/>
          </a:prstGeom>
        </p:spPr>
      </p:pic>
      <p:pic>
        <p:nvPicPr>
          <p:cNvPr id="7" name="Picture 6"/>
          <p:cNvPicPr>
            <a:picLocks noChangeAspect="1"/>
          </p:cNvPicPr>
          <p:nvPr/>
        </p:nvPicPr>
        <p:blipFill>
          <a:blip r:embed="rId4"/>
          <a:stretch>
            <a:fillRect/>
          </a:stretch>
        </p:blipFill>
        <p:spPr>
          <a:xfrm>
            <a:off x="4348162" y="4759037"/>
            <a:ext cx="1948729" cy="1345622"/>
          </a:xfrm>
          <a:prstGeom prst="rect">
            <a:avLst/>
          </a:prstGeom>
        </p:spPr>
      </p:pic>
    </p:spTree>
    <p:extLst>
      <p:ext uri="{BB962C8B-B14F-4D97-AF65-F5344CB8AC3E}">
        <p14:creationId xmlns:p14="http://schemas.microsoft.com/office/powerpoint/2010/main" val="210240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down)">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 calcmode="lin" valueType="num">
                                      <p:cBhvr>
                                        <p:cTn id="49" dur="1000" fill="hold"/>
                                        <p:tgtEl>
                                          <p:spTgt spid="7"/>
                                        </p:tgtEl>
                                        <p:attrNameLst>
                                          <p:attrName>style.rotation</p:attrName>
                                        </p:attrNameLst>
                                      </p:cBhvr>
                                      <p:tavLst>
                                        <p:tav tm="0">
                                          <p:val>
                                            <p:fltVal val="90"/>
                                          </p:val>
                                        </p:tav>
                                        <p:tav tm="100000">
                                          <p:val>
                                            <p:fltVal val="0"/>
                                          </p:val>
                                        </p:tav>
                                      </p:tavLst>
                                    </p:anim>
                                    <p:animEffect transition="in" filter="fade">
                                      <p:cBhvr>
                                        <p:cTn id="5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a:t>
            </a:r>
          </a:p>
        </p:txBody>
      </p:sp>
      <p:sp>
        <p:nvSpPr>
          <p:cNvPr id="3" name="Content Placeholder 2"/>
          <p:cNvSpPr>
            <a:spLocks noGrp="1"/>
          </p:cNvSpPr>
          <p:nvPr>
            <p:ph idx="1"/>
          </p:nvPr>
        </p:nvSpPr>
        <p:spPr/>
        <p:txBody>
          <a:bodyPr/>
          <a:lstStyle/>
          <a:p>
            <a:r>
              <a:rPr lang="en-US" dirty="0"/>
              <a:t>It is a perennial plant, adjacent, rosette or loose-shaped. </a:t>
            </a:r>
            <a:endParaRPr lang="hr-HR" dirty="0"/>
          </a:p>
          <a:p>
            <a:r>
              <a:rPr lang="en-US" dirty="0"/>
              <a:t>It blooms two to five times a year, propagated by seeds. </a:t>
            </a:r>
            <a:endParaRPr lang="hr-HR" dirty="0"/>
          </a:p>
          <a:p>
            <a:r>
              <a:rPr lang="en-US" dirty="0"/>
              <a:t>The lobes of the calyx are broadly triangular, of equal width and length.</a:t>
            </a:r>
            <a:endParaRPr lang="hr-HR" dirty="0"/>
          </a:p>
          <a:p>
            <a:r>
              <a:rPr lang="en-US" dirty="0"/>
              <a:t> I</a:t>
            </a:r>
            <a:r>
              <a:rPr lang="hr-HR" dirty="0"/>
              <a:t>t </a:t>
            </a:r>
            <a:r>
              <a:rPr lang="hr-HR" dirty="0" err="1"/>
              <a:t>has</a:t>
            </a:r>
            <a:r>
              <a:rPr lang="hr-HR" dirty="0"/>
              <a:t> i</a:t>
            </a:r>
            <a:r>
              <a:rPr lang="en-US" dirty="0" err="1"/>
              <a:t>nflorescence</a:t>
            </a:r>
            <a:r>
              <a:rPr lang="en-US" dirty="0"/>
              <a:t> leaves significantly above the head. The quiver opens irregularly inside the cup. </a:t>
            </a:r>
            <a:endParaRPr lang="hr-HR" dirty="0"/>
          </a:p>
          <a:p>
            <a:r>
              <a:rPr lang="en-US" dirty="0"/>
              <a:t>The flowers are in glabrous inflorescences, which are surrounded by sheath leaves.</a:t>
            </a:r>
          </a:p>
        </p:txBody>
      </p:sp>
      <p:pic>
        <p:nvPicPr>
          <p:cNvPr id="4" name="Picture 3"/>
          <p:cNvPicPr>
            <a:picLocks noChangeAspect="1"/>
          </p:cNvPicPr>
          <p:nvPr/>
        </p:nvPicPr>
        <p:blipFill>
          <a:blip r:embed="rId2"/>
          <a:stretch>
            <a:fillRect/>
          </a:stretch>
        </p:blipFill>
        <p:spPr>
          <a:xfrm>
            <a:off x="8631380" y="1319646"/>
            <a:ext cx="2466109" cy="1704108"/>
          </a:xfrm>
          <a:prstGeom prst="rect">
            <a:avLst/>
          </a:prstGeom>
        </p:spPr>
      </p:pic>
    </p:spTree>
    <p:extLst>
      <p:ext uri="{BB962C8B-B14F-4D97-AF65-F5344CB8AC3E}">
        <p14:creationId xmlns:p14="http://schemas.microsoft.com/office/powerpoint/2010/main" val="348033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1000" fill="hold"/>
                                        <p:tgtEl>
                                          <p:spTgt spid="4"/>
                                        </p:tgtEl>
                                        <p:attrNameLst>
                                          <p:attrName>ppt_w</p:attrName>
                                        </p:attrNameLst>
                                      </p:cBhvr>
                                      <p:tavLst>
                                        <p:tav tm="0">
                                          <p:val>
                                            <p:fltVal val="0"/>
                                          </p:val>
                                        </p:tav>
                                        <p:tav tm="100000">
                                          <p:val>
                                            <p:strVal val="#ppt_w"/>
                                          </p:val>
                                        </p:tav>
                                      </p:tavLst>
                                    </p:anim>
                                    <p:anim calcmode="lin" valueType="num">
                                      <p:cBhvr>
                                        <p:cTn id="42" dur="1000" fill="hold"/>
                                        <p:tgtEl>
                                          <p:spTgt spid="4"/>
                                        </p:tgtEl>
                                        <p:attrNameLst>
                                          <p:attrName>ppt_h</p:attrName>
                                        </p:attrNameLst>
                                      </p:cBhvr>
                                      <p:tavLst>
                                        <p:tav tm="0">
                                          <p:val>
                                            <p:fltVal val="0"/>
                                          </p:val>
                                        </p:tav>
                                        <p:tav tm="100000">
                                          <p:val>
                                            <p:strVal val="#ppt_h"/>
                                          </p:val>
                                        </p:tav>
                                      </p:tavLst>
                                    </p:anim>
                                    <p:anim calcmode="lin" valueType="num">
                                      <p:cBhvr>
                                        <p:cTn id="43" dur="1000" fill="hold"/>
                                        <p:tgtEl>
                                          <p:spTgt spid="4"/>
                                        </p:tgtEl>
                                        <p:attrNameLst>
                                          <p:attrName>style.rotation</p:attrName>
                                        </p:attrNameLst>
                                      </p:cBhvr>
                                      <p:tavLst>
                                        <p:tav tm="0">
                                          <p:val>
                                            <p:fltVal val="90"/>
                                          </p:val>
                                        </p:tav>
                                        <p:tav tm="100000">
                                          <p:val>
                                            <p:fltVal val="0"/>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Ecology of the species</a:t>
            </a:r>
            <a:br>
              <a:rPr lang="en-US" dirty="0"/>
            </a:br>
            <a:endParaRPr lang="en-US" dirty="0"/>
          </a:p>
        </p:txBody>
      </p:sp>
      <p:sp>
        <p:nvSpPr>
          <p:cNvPr id="3" name="Content Placeholder 2"/>
          <p:cNvSpPr>
            <a:spLocks noGrp="1"/>
          </p:cNvSpPr>
          <p:nvPr>
            <p:ph idx="1"/>
          </p:nvPr>
        </p:nvSpPr>
        <p:spPr/>
        <p:txBody>
          <a:bodyPr/>
          <a:lstStyle/>
          <a:p>
            <a:r>
              <a:rPr lang="en-US" dirty="0"/>
              <a:t>It is a </a:t>
            </a:r>
            <a:r>
              <a:rPr lang="en-US" dirty="0" err="1"/>
              <a:t>heliophilic</a:t>
            </a:r>
            <a:r>
              <a:rPr lang="en-US" dirty="0"/>
              <a:t> plant. </a:t>
            </a:r>
            <a:endParaRPr lang="hr-HR" dirty="0"/>
          </a:p>
          <a:p>
            <a:r>
              <a:rPr lang="en-US" dirty="0"/>
              <a:t>In the northern part of the range, it grows on moist, flooded or swampy meadows of karst fields, which are under water for most of the year, and dry up only in summer. </a:t>
            </a:r>
            <a:endParaRPr lang="hr-HR" dirty="0"/>
          </a:p>
          <a:p>
            <a:r>
              <a:rPr lang="en-US" dirty="0"/>
              <a:t>In the southern part of the range, they grow in dry rocky places, on rocky pastures. </a:t>
            </a:r>
            <a:endParaRPr lang="hr-HR" dirty="0"/>
          </a:p>
          <a:p>
            <a:r>
              <a:rPr lang="en-US" dirty="0"/>
              <a:t>Suitable soils are loam and </a:t>
            </a:r>
            <a:r>
              <a:rPr lang="en-US" dirty="0" err="1"/>
              <a:t>diluvial</a:t>
            </a:r>
            <a:r>
              <a:rPr lang="en-US" dirty="0"/>
              <a:t> clays.</a:t>
            </a:r>
          </a:p>
          <a:p>
            <a:endParaRPr lang="en-US" dirty="0"/>
          </a:p>
        </p:txBody>
      </p:sp>
      <p:pic>
        <p:nvPicPr>
          <p:cNvPr id="4" name="Picture 3"/>
          <p:cNvPicPr>
            <a:picLocks noChangeAspect="1"/>
          </p:cNvPicPr>
          <p:nvPr/>
        </p:nvPicPr>
        <p:blipFill>
          <a:blip r:embed="rId2"/>
          <a:stretch>
            <a:fillRect/>
          </a:stretch>
        </p:blipFill>
        <p:spPr>
          <a:xfrm>
            <a:off x="8927522" y="872837"/>
            <a:ext cx="2032406" cy="2098964"/>
          </a:xfrm>
          <a:prstGeom prst="rect">
            <a:avLst/>
          </a:prstGeom>
        </p:spPr>
      </p:pic>
    </p:spTree>
    <p:extLst>
      <p:ext uri="{BB962C8B-B14F-4D97-AF65-F5344CB8AC3E}">
        <p14:creationId xmlns:p14="http://schemas.microsoft.com/office/powerpoint/2010/main" val="57744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1000" fill="hold"/>
                                        <p:tgtEl>
                                          <p:spTgt spid="4"/>
                                        </p:tgtEl>
                                        <p:attrNameLst>
                                          <p:attrName>ppt_w</p:attrName>
                                        </p:attrNameLst>
                                      </p:cBhvr>
                                      <p:tavLst>
                                        <p:tav tm="0">
                                          <p:val>
                                            <p:fltVal val="0"/>
                                          </p:val>
                                        </p:tav>
                                        <p:tav tm="100000">
                                          <p:val>
                                            <p:strVal val="#ppt_w"/>
                                          </p:val>
                                        </p:tav>
                                      </p:tavLst>
                                    </p:anim>
                                    <p:anim calcmode="lin" valueType="num">
                                      <p:cBhvr>
                                        <p:cTn id="40" dur="1000" fill="hold"/>
                                        <p:tgtEl>
                                          <p:spTgt spid="4"/>
                                        </p:tgtEl>
                                        <p:attrNameLst>
                                          <p:attrName>ppt_h</p:attrName>
                                        </p:attrNameLst>
                                      </p:cBhvr>
                                      <p:tavLst>
                                        <p:tav tm="0">
                                          <p:val>
                                            <p:fltVal val="0"/>
                                          </p:val>
                                        </p:tav>
                                        <p:tav tm="100000">
                                          <p:val>
                                            <p:strVal val="#ppt_h"/>
                                          </p:val>
                                        </p:tav>
                                      </p:tavLst>
                                    </p:anim>
                                    <p:anim calcmode="lin" valueType="num">
                                      <p:cBhvr>
                                        <p:cTn id="41" dur="1000" fill="hold"/>
                                        <p:tgtEl>
                                          <p:spTgt spid="4"/>
                                        </p:tgtEl>
                                        <p:attrNameLst>
                                          <p:attrName>style.rotation</p:attrName>
                                        </p:attrNameLst>
                                      </p:cBhvr>
                                      <p:tavLst>
                                        <p:tav tm="0">
                                          <p:val>
                                            <p:fltVal val="90"/>
                                          </p:val>
                                        </p:tav>
                                        <p:tav tm="100000">
                                          <p:val>
                                            <p:fltVal val="0"/>
                                          </p:val>
                                        </p:tav>
                                      </p:tavLst>
                                    </p:anim>
                                    <p:animEffect transition="in" filter="fade">
                                      <p:cBhvr>
                                        <p:cTn id="4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Roberto de </a:t>
            </a:r>
            <a:r>
              <a:rPr lang="en-US" dirty="0" err="1"/>
              <a:t>Visiani</a:t>
            </a:r>
            <a:endParaRPr lang="en-US" dirty="0"/>
          </a:p>
        </p:txBody>
      </p:sp>
      <p:sp>
        <p:nvSpPr>
          <p:cNvPr id="3" name="Content Placeholder 2"/>
          <p:cNvSpPr>
            <a:spLocks noGrp="1"/>
          </p:cNvSpPr>
          <p:nvPr>
            <p:ph idx="1"/>
          </p:nvPr>
        </p:nvSpPr>
        <p:spPr/>
        <p:txBody>
          <a:bodyPr>
            <a:normAutofit/>
          </a:bodyPr>
          <a:lstStyle/>
          <a:p>
            <a:r>
              <a:rPr lang="en-US" dirty="0"/>
              <a:t>Roberto de </a:t>
            </a:r>
            <a:r>
              <a:rPr lang="en-US" dirty="0" err="1"/>
              <a:t>Visiani</a:t>
            </a:r>
            <a:r>
              <a:rPr lang="en-US" dirty="0"/>
              <a:t> (1800-1878) (in Croatian: Robert </a:t>
            </a:r>
            <a:r>
              <a:rPr lang="en-US" dirty="0" err="1"/>
              <a:t>Visiani</a:t>
            </a:r>
            <a:r>
              <a:rPr lang="en-US" dirty="0"/>
              <a:t>) was an Italian botanist, naturalist and scholar. He is seen as one the fathers of modern botany in Italy.</a:t>
            </a:r>
          </a:p>
          <a:p>
            <a:r>
              <a:rPr lang="en-US" dirty="0"/>
              <a:t>The standard author abbreviation Vis is used to indicate this person as the author when citing a botanical name. </a:t>
            </a:r>
            <a:endParaRPr lang="hr-HR" dirty="0"/>
          </a:p>
          <a:p>
            <a:pPr marL="0" indent="0">
              <a:buNone/>
            </a:pPr>
            <a:r>
              <a:rPr lang="hr-HR" dirty="0"/>
              <a:t>                </a:t>
            </a:r>
            <a:r>
              <a:rPr lang="en-US" dirty="0"/>
              <a:t>The tomb of Roberto de </a:t>
            </a:r>
            <a:r>
              <a:rPr lang="en-US" dirty="0" err="1"/>
              <a:t>Visiani</a:t>
            </a:r>
            <a:r>
              <a:rPr lang="en-US" dirty="0"/>
              <a:t> in </a:t>
            </a:r>
            <a:r>
              <a:rPr lang="en-US" dirty="0" err="1"/>
              <a:t>Sibenik</a:t>
            </a:r>
            <a:r>
              <a:rPr lang="en-US" dirty="0"/>
              <a:t>. </a:t>
            </a:r>
            <a:endParaRPr lang="hr-HR" dirty="0"/>
          </a:p>
          <a:p>
            <a:pPr marL="0" indent="0">
              <a:buNone/>
            </a:pPr>
            <a:r>
              <a:rPr lang="hr-HR" dirty="0"/>
              <a:t>                </a:t>
            </a:r>
            <a:r>
              <a:rPr lang="en-US" dirty="0"/>
              <a:t>His "Flora </a:t>
            </a:r>
            <a:r>
              <a:rPr lang="en-US" dirty="0" err="1"/>
              <a:t>Dalmatica</a:t>
            </a:r>
            <a:r>
              <a:rPr lang="en-US" dirty="0"/>
              <a:t>" is remembered on the front frieze.</a:t>
            </a:r>
          </a:p>
          <a:p>
            <a:pPr marL="0" indent="0">
              <a:buNone/>
            </a:pPr>
            <a:endParaRPr lang="hr-HR" dirty="0"/>
          </a:p>
        </p:txBody>
      </p:sp>
      <p:pic>
        <p:nvPicPr>
          <p:cNvPr id="5" name="Picture 4"/>
          <p:cNvPicPr>
            <a:picLocks noChangeAspect="1"/>
          </p:cNvPicPr>
          <p:nvPr/>
        </p:nvPicPr>
        <p:blipFill>
          <a:blip r:embed="rId2"/>
          <a:stretch>
            <a:fillRect/>
          </a:stretch>
        </p:blipFill>
        <p:spPr>
          <a:xfrm>
            <a:off x="9819409" y="561108"/>
            <a:ext cx="1548246" cy="2009343"/>
          </a:xfrm>
          <a:prstGeom prst="rect">
            <a:avLst/>
          </a:prstGeom>
        </p:spPr>
      </p:pic>
      <p:pic>
        <p:nvPicPr>
          <p:cNvPr id="6" name="Picture 5"/>
          <p:cNvPicPr>
            <a:picLocks noChangeAspect="1"/>
          </p:cNvPicPr>
          <p:nvPr/>
        </p:nvPicPr>
        <p:blipFill>
          <a:blip r:embed="rId3"/>
          <a:stretch>
            <a:fillRect/>
          </a:stretch>
        </p:blipFill>
        <p:spPr>
          <a:xfrm>
            <a:off x="9999518" y="4384964"/>
            <a:ext cx="1773382" cy="2142258"/>
          </a:xfrm>
          <a:prstGeom prst="rect">
            <a:avLst/>
          </a:prstGeom>
        </p:spPr>
      </p:pic>
      <p:pic>
        <p:nvPicPr>
          <p:cNvPr id="7" name="Picture 6"/>
          <p:cNvPicPr>
            <a:picLocks noChangeAspect="1"/>
          </p:cNvPicPr>
          <p:nvPr/>
        </p:nvPicPr>
        <p:blipFill>
          <a:blip r:embed="rId4"/>
          <a:stretch>
            <a:fillRect/>
          </a:stretch>
        </p:blipFill>
        <p:spPr>
          <a:xfrm>
            <a:off x="424295" y="4769426"/>
            <a:ext cx="2095500" cy="1766455"/>
          </a:xfrm>
          <a:prstGeom prst="rect">
            <a:avLst/>
          </a:prstGeom>
        </p:spPr>
      </p:pic>
    </p:spTree>
    <p:extLst>
      <p:ext uri="{BB962C8B-B14F-4D97-AF65-F5344CB8AC3E}">
        <p14:creationId xmlns:p14="http://schemas.microsoft.com/office/powerpoint/2010/main" val="31358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500"/>
                                        <p:tgtEl>
                                          <p:spTgt spid="3">
                                            <p:txEl>
                                              <p:pRg st="2" end="2"/>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 Dalmatia</a:t>
            </a:r>
            <a:br>
              <a:rPr lang="en-US" dirty="0"/>
            </a:br>
            <a:endParaRPr lang="en-US" dirty="0"/>
          </a:p>
        </p:txBody>
      </p:sp>
      <p:sp>
        <p:nvSpPr>
          <p:cNvPr id="3" name="Content Placeholder 2"/>
          <p:cNvSpPr>
            <a:spLocks noGrp="1"/>
          </p:cNvSpPr>
          <p:nvPr>
            <p:ph idx="1"/>
          </p:nvPr>
        </p:nvSpPr>
        <p:spPr/>
        <p:txBody>
          <a:bodyPr/>
          <a:lstStyle/>
          <a:p>
            <a:r>
              <a:rPr lang="en-US" dirty="0"/>
              <a:t>Roberto </a:t>
            </a:r>
            <a:r>
              <a:rPr lang="en-US" dirty="0" err="1"/>
              <a:t>Visiani</a:t>
            </a:r>
            <a:r>
              <a:rPr lang="en-US" dirty="0"/>
              <a:t> wrote the work "Flora </a:t>
            </a:r>
            <a:r>
              <a:rPr lang="en-US" dirty="0" err="1"/>
              <a:t>Dalmatica</a:t>
            </a:r>
            <a:r>
              <a:rPr lang="en-US" dirty="0"/>
              <a:t>" in the period from 1837 to 1878. </a:t>
            </a:r>
            <a:endParaRPr lang="hr-HR" dirty="0"/>
          </a:p>
          <a:p>
            <a:r>
              <a:rPr lang="en-US" dirty="0"/>
              <a:t>In three volumes, he processed 2250 plant species. </a:t>
            </a:r>
            <a:endParaRPr lang="hr-HR" dirty="0"/>
          </a:p>
          <a:p>
            <a:r>
              <a:rPr lang="en-US" dirty="0"/>
              <a:t>For the first time, he described 60 species and 5 new genera of plants. </a:t>
            </a:r>
            <a:endParaRPr lang="hr-HR" dirty="0"/>
          </a:p>
          <a:p>
            <a:r>
              <a:rPr lang="en-US" dirty="0"/>
              <a:t>He was the first to record the </a:t>
            </a:r>
            <a:r>
              <a:rPr lang="en-US" dirty="0" err="1"/>
              <a:t>riga</a:t>
            </a:r>
            <a:r>
              <a:rPr lang="en-US" dirty="0"/>
              <a:t> </a:t>
            </a:r>
            <a:r>
              <a:rPr lang="en-US" dirty="0" err="1"/>
              <a:t>Bekmania</a:t>
            </a:r>
            <a:r>
              <a:rPr lang="en-US" dirty="0"/>
              <a:t> in the area of </a:t>
            </a:r>
            <a:r>
              <a:rPr lang="en-US" dirty="0" err="1"/>
              <a:t>Drniš</a:t>
            </a:r>
            <a:r>
              <a:rPr lang="en-US" dirty="0"/>
              <a:t> and found the endemic plant Dalmatian bell in the vicinity of Klis.</a:t>
            </a:r>
          </a:p>
          <a:p>
            <a:endParaRPr lang="en-US" dirty="0"/>
          </a:p>
        </p:txBody>
      </p:sp>
      <p:pic>
        <p:nvPicPr>
          <p:cNvPr id="4" name="Picture 3"/>
          <p:cNvPicPr>
            <a:picLocks noChangeAspect="1"/>
          </p:cNvPicPr>
          <p:nvPr/>
        </p:nvPicPr>
        <p:blipFill>
          <a:blip r:embed="rId2"/>
          <a:stretch>
            <a:fillRect/>
          </a:stretch>
        </p:blipFill>
        <p:spPr>
          <a:xfrm>
            <a:off x="8432117" y="633845"/>
            <a:ext cx="2650627" cy="1776845"/>
          </a:xfrm>
          <a:prstGeom prst="rect">
            <a:avLst/>
          </a:prstGeom>
        </p:spPr>
      </p:pic>
    </p:spTree>
    <p:extLst>
      <p:ext uri="{BB962C8B-B14F-4D97-AF65-F5344CB8AC3E}">
        <p14:creationId xmlns:p14="http://schemas.microsoft.com/office/powerpoint/2010/main" val="350660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Augustin </a:t>
            </a:r>
            <a:r>
              <a:rPr lang="en-US" dirty="0" err="1"/>
              <a:t>Pyramus</a:t>
            </a:r>
            <a:r>
              <a:rPr lang="en-US" dirty="0"/>
              <a:t> de Candolle</a:t>
            </a:r>
          </a:p>
        </p:txBody>
      </p:sp>
      <p:sp>
        <p:nvSpPr>
          <p:cNvPr id="3" name="Content Placeholder 2"/>
          <p:cNvSpPr>
            <a:spLocks noGrp="1"/>
          </p:cNvSpPr>
          <p:nvPr>
            <p:ph idx="1"/>
          </p:nvPr>
        </p:nvSpPr>
        <p:spPr/>
        <p:txBody>
          <a:bodyPr/>
          <a:lstStyle/>
          <a:p>
            <a:r>
              <a:rPr lang="en-US" dirty="0"/>
              <a:t>Augustin </a:t>
            </a:r>
            <a:r>
              <a:rPr lang="en-US" dirty="0" err="1"/>
              <a:t>Pyramus</a:t>
            </a:r>
            <a:r>
              <a:rPr lang="en-US" dirty="0"/>
              <a:t> (or </a:t>
            </a:r>
            <a:r>
              <a:rPr lang="en-US" dirty="0" err="1"/>
              <a:t>Pyrame</a:t>
            </a:r>
            <a:r>
              <a:rPr lang="en-US" dirty="0"/>
              <a:t>) de Candolle</a:t>
            </a:r>
            <a:r>
              <a:rPr lang="hr-HR" dirty="0"/>
              <a:t>,</a:t>
            </a:r>
            <a:r>
              <a:rPr lang="en-US" dirty="0"/>
              <a:t>4 February 1778 – 9 September 1841) was a Swiss botanist. </a:t>
            </a:r>
            <a:endParaRPr lang="hr-HR" dirty="0"/>
          </a:p>
          <a:p>
            <a:r>
              <a:rPr lang="en-US" dirty="0"/>
              <a:t>René </a:t>
            </a:r>
            <a:r>
              <a:rPr lang="en-US" dirty="0" err="1"/>
              <a:t>Louiche</a:t>
            </a:r>
            <a:r>
              <a:rPr lang="en-US" dirty="0"/>
              <a:t> </a:t>
            </a:r>
            <a:r>
              <a:rPr lang="en-US" dirty="0" err="1"/>
              <a:t>Desfontaines</a:t>
            </a:r>
            <a:r>
              <a:rPr lang="en-US" dirty="0"/>
              <a:t> launched de Candolle's botanical career by recommending him at an herbarium. </a:t>
            </a:r>
            <a:endParaRPr lang="hr-HR" dirty="0"/>
          </a:p>
          <a:p>
            <a:r>
              <a:rPr lang="en-US" dirty="0"/>
              <a:t>Within a couple of years de Candolle had established a new genus, and he went on to document hundreds of plant families and create a new natural plant classification system.</a:t>
            </a:r>
          </a:p>
        </p:txBody>
      </p:sp>
      <p:pic>
        <p:nvPicPr>
          <p:cNvPr id="4" name="Picture 3"/>
          <p:cNvPicPr>
            <a:picLocks noChangeAspect="1"/>
          </p:cNvPicPr>
          <p:nvPr/>
        </p:nvPicPr>
        <p:blipFill>
          <a:blip r:embed="rId2"/>
          <a:stretch>
            <a:fillRect/>
          </a:stretch>
        </p:blipFill>
        <p:spPr>
          <a:xfrm>
            <a:off x="9838459" y="670990"/>
            <a:ext cx="1446069" cy="1708527"/>
          </a:xfrm>
          <a:prstGeom prst="rect">
            <a:avLst/>
          </a:prstGeom>
        </p:spPr>
      </p:pic>
      <p:pic>
        <p:nvPicPr>
          <p:cNvPr id="5" name="Picture 4"/>
          <p:cNvPicPr>
            <a:picLocks noChangeAspect="1"/>
          </p:cNvPicPr>
          <p:nvPr/>
        </p:nvPicPr>
        <p:blipFill>
          <a:blip r:embed="rId3"/>
          <a:stretch>
            <a:fillRect/>
          </a:stretch>
        </p:blipFill>
        <p:spPr>
          <a:xfrm>
            <a:off x="907040" y="679443"/>
            <a:ext cx="1306224" cy="1691862"/>
          </a:xfrm>
          <a:prstGeom prst="rect">
            <a:avLst/>
          </a:prstGeom>
        </p:spPr>
      </p:pic>
      <p:pic>
        <p:nvPicPr>
          <p:cNvPr id="6" name="Picture 5"/>
          <p:cNvPicPr>
            <a:picLocks noChangeAspect="1"/>
          </p:cNvPicPr>
          <p:nvPr/>
        </p:nvPicPr>
        <p:blipFill>
          <a:blip r:embed="rId4"/>
          <a:stretch>
            <a:fillRect/>
          </a:stretch>
        </p:blipFill>
        <p:spPr>
          <a:xfrm>
            <a:off x="10545907" y="4842164"/>
            <a:ext cx="1364175" cy="1750002"/>
          </a:xfrm>
          <a:prstGeom prst="rect">
            <a:avLst/>
          </a:prstGeom>
        </p:spPr>
      </p:pic>
    </p:spTree>
    <p:extLst>
      <p:ext uri="{BB962C8B-B14F-4D97-AF65-F5344CB8AC3E}">
        <p14:creationId xmlns:p14="http://schemas.microsoft.com/office/powerpoint/2010/main" val="422525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barn(inVertical)">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 calcmode="lin" valueType="num">
                                      <p:cBhvr>
                                        <p:cTn id="31" dur="1000" fill="hold"/>
                                        <p:tgtEl>
                                          <p:spTgt spid="5"/>
                                        </p:tgtEl>
                                        <p:attrNameLst>
                                          <p:attrName>style.rotation</p:attrName>
                                        </p:attrNameLst>
                                      </p:cBhvr>
                                      <p:tavLst>
                                        <p:tav tm="0">
                                          <p:val>
                                            <p:fltVal val="90"/>
                                          </p:val>
                                        </p:tav>
                                        <p:tav tm="100000">
                                          <p:val>
                                            <p:fltVal val="0"/>
                                          </p:val>
                                        </p:tav>
                                      </p:tavLst>
                                    </p:anim>
                                    <p:animEffect transition="in" filter="fade">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barn(inVertical)">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ppt_w</p:attrName>
                                        </p:attrNameLst>
                                      </p:cBhvr>
                                      <p:tavLst>
                                        <p:tav tm="0">
                                          <p:val>
                                            <p:fltVal val="0"/>
                                          </p:val>
                                        </p:tav>
                                        <p:tav tm="100000">
                                          <p:val>
                                            <p:strVal val="#ppt_w"/>
                                          </p:val>
                                        </p:tav>
                                      </p:tavLst>
                                    </p:anim>
                                    <p:anim calcmode="lin" valueType="num">
                                      <p:cBhvr>
                                        <p:cTn id="43" dur="1000" fill="hold"/>
                                        <p:tgtEl>
                                          <p:spTgt spid="6"/>
                                        </p:tgtEl>
                                        <p:attrNameLst>
                                          <p:attrName>ppt_h</p:attrName>
                                        </p:attrNameLst>
                                      </p:cBhvr>
                                      <p:tavLst>
                                        <p:tav tm="0">
                                          <p:val>
                                            <p:fltVal val="0"/>
                                          </p:val>
                                        </p:tav>
                                        <p:tav tm="100000">
                                          <p:val>
                                            <p:strVal val="#ppt_h"/>
                                          </p:val>
                                        </p:tav>
                                      </p:tavLst>
                                    </p:anim>
                                    <p:anim calcmode="lin" valueType="num">
                                      <p:cBhvr>
                                        <p:cTn id="44" dur="1000" fill="hold"/>
                                        <p:tgtEl>
                                          <p:spTgt spid="6"/>
                                        </p:tgtEl>
                                        <p:attrNameLst>
                                          <p:attrName>style.rotation</p:attrName>
                                        </p:attrNameLst>
                                      </p:cBhvr>
                                      <p:tavLst>
                                        <p:tav tm="0">
                                          <p:val>
                                            <p:fltVal val="90"/>
                                          </p:val>
                                        </p:tav>
                                        <p:tav tm="100000">
                                          <p:val>
                                            <p:fltVal val="0"/>
                                          </p:val>
                                        </p:tav>
                                      </p:tavLst>
                                    </p:anim>
                                    <p:animEffect transition="in" filter="fade">
                                      <p:cBhvr>
                                        <p:cTn id="4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387</TotalTime>
  <Words>500</Words>
  <Application>Microsoft Office PowerPoint</Application>
  <PresentationFormat>Široki zaslon</PresentationFormat>
  <Paragraphs>38</Paragraphs>
  <Slides>8</Slides>
  <Notes>0</Notes>
  <HiddenSlides>0</HiddenSlides>
  <MMClips>0</MMClips>
  <ScaleCrop>false</ScaleCrop>
  <HeadingPairs>
    <vt:vector size="6" baseType="variant">
      <vt:variant>
        <vt:lpstr>Korišteni fontovi</vt:lpstr>
      </vt:variant>
      <vt:variant>
        <vt:i4>2</vt:i4>
      </vt:variant>
      <vt:variant>
        <vt:lpstr>Tema</vt:lpstr>
      </vt:variant>
      <vt:variant>
        <vt:i4>1</vt:i4>
      </vt:variant>
      <vt:variant>
        <vt:lpstr>Naslovi slajdova</vt:lpstr>
      </vt:variant>
      <vt:variant>
        <vt:i4>8</vt:i4>
      </vt:variant>
    </vt:vector>
  </HeadingPairs>
  <TitlesOfParts>
    <vt:vector size="11" baseType="lpstr">
      <vt:lpstr>Arial</vt:lpstr>
      <vt:lpstr>Garamond</vt:lpstr>
      <vt:lpstr>Organic</vt:lpstr>
      <vt:lpstr>Dalmatian bell</vt:lpstr>
      <vt:lpstr>Interesting facts</vt:lpstr>
      <vt:lpstr>Prevalence</vt:lpstr>
      <vt:lpstr>Look</vt:lpstr>
      <vt:lpstr>Ecology of the species </vt:lpstr>
      <vt:lpstr>Roberto de Visiani</vt:lpstr>
      <vt:lpstr>In Dalmatia </vt:lpstr>
      <vt:lpstr>Augustin Pyramus de Candolle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Dalmatinsko zvonce</dc:title>
  <dc:creator>Ana Kuduz</dc:creator>
  <cp:lastModifiedBy>Marijana Buljan</cp:lastModifiedBy>
  <cp:revision>22</cp:revision>
  <dcterms:created xsi:type="dcterms:W3CDTF">2020-10-08T13:48:01Z</dcterms:created>
  <dcterms:modified xsi:type="dcterms:W3CDTF">2020-10-18T14:03:41Z</dcterms:modified>
</cp:coreProperties>
</file>